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3"/>
  </p:notesMasterIdLst>
  <p:handoutMasterIdLst>
    <p:handoutMasterId r:id="rId114"/>
  </p:handoutMasterIdLst>
  <p:sldIdLst>
    <p:sldId id="256" r:id="rId2"/>
    <p:sldId id="258" r:id="rId3"/>
    <p:sldId id="259" r:id="rId4"/>
    <p:sldId id="260" r:id="rId5"/>
    <p:sldId id="368" r:id="rId6"/>
    <p:sldId id="277" r:id="rId7"/>
    <p:sldId id="290" r:id="rId8"/>
    <p:sldId id="279" r:id="rId9"/>
    <p:sldId id="280" r:id="rId10"/>
    <p:sldId id="281" r:id="rId11"/>
    <p:sldId id="282" r:id="rId12"/>
    <p:sldId id="283" r:id="rId13"/>
    <p:sldId id="284" r:id="rId14"/>
    <p:sldId id="285" r:id="rId15"/>
    <p:sldId id="286" r:id="rId16"/>
    <p:sldId id="369" r:id="rId17"/>
    <p:sldId id="287" r:id="rId18"/>
    <p:sldId id="370" r:id="rId19"/>
    <p:sldId id="371" r:id="rId20"/>
    <p:sldId id="289" r:id="rId21"/>
    <p:sldId id="288" r:id="rId22"/>
    <p:sldId id="291" r:id="rId23"/>
    <p:sldId id="292" r:id="rId24"/>
    <p:sldId id="372" r:id="rId25"/>
    <p:sldId id="293" r:id="rId26"/>
    <p:sldId id="294" r:id="rId27"/>
    <p:sldId id="295" r:id="rId28"/>
    <p:sldId id="296" r:id="rId29"/>
    <p:sldId id="298" r:id="rId30"/>
    <p:sldId id="302" r:id="rId31"/>
    <p:sldId id="303" r:id="rId32"/>
    <p:sldId id="374" r:id="rId33"/>
    <p:sldId id="373" r:id="rId34"/>
    <p:sldId id="304" r:id="rId35"/>
    <p:sldId id="305" r:id="rId36"/>
    <p:sldId id="375" r:id="rId37"/>
    <p:sldId id="306" r:id="rId38"/>
    <p:sldId id="376" r:id="rId39"/>
    <p:sldId id="307" r:id="rId40"/>
    <p:sldId id="378" r:id="rId41"/>
    <p:sldId id="377" r:id="rId42"/>
    <p:sldId id="308" r:id="rId43"/>
    <p:sldId id="379" r:id="rId44"/>
    <p:sldId id="310" r:id="rId45"/>
    <p:sldId id="297"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81" r:id="rId61"/>
    <p:sldId id="380" r:id="rId62"/>
    <p:sldId id="325" r:id="rId63"/>
    <p:sldId id="332" r:id="rId64"/>
    <p:sldId id="326" r:id="rId65"/>
    <p:sldId id="382" r:id="rId66"/>
    <p:sldId id="327" r:id="rId67"/>
    <p:sldId id="383" r:id="rId68"/>
    <p:sldId id="328" r:id="rId69"/>
    <p:sldId id="334" r:id="rId70"/>
    <p:sldId id="335" r:id="rId71"/>
    <p:sldId id="384" r:id="rId72"/>
    <p:sldId id="336" r:id="rId73"/>
    <p:sldId id="329" r:id="rId74"/>
    <p:sldId id="385" r:id="rId75"/>
    <p:sldId id="330" r:id="rId76"/>
    <p:sldId id="331" r:id="rId77"/>
    <p:sldId id="337" r:id="rId78"/>
    <p:sldId id="338" r:id="rId79"/>
    <p:sldId id="339" r:id="rId80"/>
    <p:sldId id="341" r:id="rId81"/>
    <p:sldId id="340" r:id="rId82"/>
    <p:sldId id="342" r:id="rId83"/>
    <p:sldId id="343" r:id="rId84"/>
    <p:sldId id="344" r:id="rId85"/>
    <p:sldId id="345" r:id="rId86"/>
    <p:sldId id="346" r:id="rId87"/>
    <p:sldId id="347" r:id="rId88"/>
    <p:sldId id="348" r:id="rId89"/>
    <p:sldId id="349" r:id="rId90"/>
    <p:sldId id="350" r:id="rId91"/>
    <p:sldId id="351" r:id="rId92"/>
    <p:sldId id="352" r:id="rId93"/>
    <p:sldId id="354" r:id="rId94"/>
    <p:sldId id="355" r:id="rId95"/>
    <p:sldId id="356" r:id="rId96"/>
    <p:sldId id="353" r:id="rId97"/>
    <p:sldId id="386" r:id="rId98"/>
    <p:sldId id="357" r:id="rId99"/>
    <p:sldId id="358" r:id="rId100"/>
    <p:sldId id="359" r:id="rId101"/>
    <p:sldId id="360" r:id="rId102"/>
    <p:sldId id="361" r:id="rId103"/>
    <p:sldId id="362" r:id="rId104"/>
    <p:sldId id="363" r:id="rId105"/>
    <p:sldId id="364" r:id="rId106"/>
    <p:sldId id="387" r:id="rId107"/>
    <p:sldId id="365" r:id="rId108"/>
    <p:sldId id="388" r:id="rId109"/>
    <p:sldId id="366" r:id="rId110"/>
    <p:sldId id="367" r:id="rId111"/>
    <p:sldId id="275" r:id="rId112"/>
  </p:sldIdLst>
  <p:sldSz cx="9217025" cy="5184775"/>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hlink"/>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AFAF9"/>
    <a:srgbClr val="EE0006"/>
    <a:srgbClr val="5FEE00"/>
    <a:srgbClr val="00EBEE"/>
    <a:srgbClr val="EEAE00"/>
    <a:srgbClr val="EE00B3"/>
    <a:srgbClr val="E6EE00"/>
    <a:srgbClr val="009B63"/>
    <a:srgbClr val="4F9EFF"/>
    <a:srgbClr val="EE004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00A15C55-8517-42AA-B614-E9B94910E393}">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345" autoAdjust="0"/>
    <p:restoredTop sz="94626" autoAdjust="0"/>
  </p:normalViewPr>
  <p:slideViewPr>
    <p:cSldViewPr showGuides="1">
      <p:cViewPr>
        <p:scale>
          <a:sx n="100" d="100"/>
          <a:sy n="100" d="100"/>
        </p:scale>
        <p:origin x="-366" y="-552"/>
      </p:cViewPr>
      <p:guideLst>
        <p:guide orient="horz" pos="590"/>
        <p:guide orient="horz" pos="771"/>
        <p:guide orient="horz" pos="1724"/>
        <p:guide orient="horz" pos="1905"/>
        <p:guide orient="horz" pos="3039"/>
        <p:guide orient="horz" pos="3221"/>
        <p:guide orient="horz" pos="182"/>
        <p:guide orient="horz" pos="2858"/>
        <p:guide pos="181"/>
        <p:guide pos="5625"/>
        <p:guide pos="2994"/>
        <p:guide pos="2812"/>
      </p:guideLst>
    </p:cSldViewPr>
  </p:slideViewPr>
  <p:outlineViewPr>
    <p:cViewPr>
      <p:scale>
        <a:sx n="33" d="100"/>
        <a:sy n="33" d="100"/>
      </p:scale>
      <p:origin x="0" y="63606"/>
    </p:cViewPr>
  </p:outlineViewPr>
  <p:notesTextViewPr>
    <p:cViewPr>
      <p:scale>
        <a:sx n="1" d="1"/>
        <a:sy n="1" d="1"/>
      </p:scale>
      <p:origin x="0" y="0"/>
    </p:cViewPr>
  </p:notesTextViewPr>
  <p:notesViewPr>
    <p:cSldViewPr showGuides="1">
      <p:cViewPr varScale="1">
        <p:scale>
          <a:sx n="90" d="100"/>
          <a:sy n="90" d="100"/>
        </p:scale>
        <p:origin x="-2754" y="-96"/>
      </p:cViewPr>
      <p:guideLst>
        <p:guide orient="horz" pos="738"/>
        <p:guide orient="horz" pos="5310"/>
        <p:guide pos="230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509047" y="37304"/>
            <a:ext cx="5222400" cy="302400"/>
          </a:xfrm>
          <a:prstGeom prst="rect">
            <a:avLst/>
          </a:prstGeom>
        </p:spPr>
        <p:txBody>
          <a:bodyPr vert="horz" wrap="none" lIns="0" tIns="0" rIns="0" bIns="0" rtlCol="0"/>
          <a:lstStyle>
            <a:lvl1pPr algn="l">
              <a:defRPr sz="1300"/>
            </a:lvl1pPr>
          </a:lstStyle>
          <a:p>
            <a:r>
              <a:rPr lang="de-DE" smtClean="0"/>
              <a:t>Präsentationstitel</a:t>
            </a:r>
            <a:endParaRPr lang="de-DE" dirty="0"/>
          </a:p>
        </p:txBody>
      </p:sp>
      <p:sp>
        <p:nvSpPr>
          <p:cNvPr id="3"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10.05.2023</a:t>
            </a:fld>
            <a:endParaRPr lang="de-DE"/>
          </a:p>
        </p:txBody>
      </p:sp>
      <p:sp>
        <p:nvSpPr>
          <p:cNvPr id="4" name="Fußzeilenplatzhalter 3"/>
          <p:cNvSpPr>
            <a:spLocks noGrp="1"/>
          </p:cNvSpPr>
          <p:nvPr>
            <p:ph type="ftr" sz="quarter" idx="2"/>
          </p:nvPr>
        </p:nvSpPr>
        <p:spPr>
          <a:xfrm>
            <a:off x="509047" y="9261529"/>
            <a:ext cx="5376000" cy="302400"/>
          </a:xfrm>
          <a:prstGeom prst="rect">
            <a:avLst/>
          </a:prstGeom>
        </p:spPr>
        <p:txBody>
          <a:bodyPr vert="horz" wrap="none" lIns="0" tIns="0" rIns="0" bIns="0" rtlCol="0" anchor="b"/>
          <a:lstStyle>
            <a:lvl1pPr algn="l">
              <a:defRPr sz="1300"/>
            </a:lvl1pPr>
          </a:lstStyle>
          <a:p>
            <a:r>
              <a:rPr lang="de-DE" smtClean="0"/>
              <a:t>Autor/Veranstaltung</a:t>
            </a:r>
            <a:endParaRPr lang="de-DE" dirty="0"/>
          </a:p>
        </p:txBody>
      </p:sp>
      <p:sp>
        <p:nvSpPr>
          <p:cNvPr id="5" name="Foliennummernplatzhalter 4"/>
          <p:cNvSpPr>
            <a:spLocks noGrp="1"/>
          </p:cNvSpPr>
          <p:nvPr>
            <p:ph type="sldNum" sz="quarter" idx="3"/>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Tree>
    <p:extLst>
      <p:ext uri="{BB962C8B-B14F-4D97-AF65-F5344CB8AC3E}">
        <p14:creationId xmlns:p14="http://schemas.microsoft.com/office/powerpoint/2010/main" xmlns="" val="214578950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7"/>
          <p:cNvSpPr>
            <a:spLocks noChangeAspect="1"/>
          </p:cNvSpPr>
          <p:nvPr/>
        </p:nvSpPr>
        <p:spPr bwMode="auto">
          <a:xfrm>
            <a:off x="840388" y="4951817"/>
            <a:ext cx="6043170" cy="3987399"/>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6661" tIns="48331" rIns="96661" bIns="48331" numCol="1" anchor="t" anchorCtr="0" compatLnSpc="1">
            <a:prstTxWarp prst="textNoShape">
              <a:avLst/>
            </a:prstTxWarp>
          </a:bodyPr>
          <a:lstStyle/>
          <a:p>
            <a:endParaRPr lang="de-DE"/>
          </a:p>
        </p:txBody>
      </p:sp>
      <p:sp>
        <p:nvSpPr>
          <p:cNvPr id="4" name="Folienbildplatzhalter 3"/>
          <p:cNvSpPr>
            <a:spLocks noGrp="1" noRot="1" noChangeAspect="1"/>
          </p:cNvSpPr>
          <p:nvPr>
            <p:ph type="sldImg" idx="2"/>
          </p:nvPr>
        </p:nvSpPr>
        <p:spPr>
          <a:xfrm>
            <a:off x="457200" y="1171575"/>
            <a:ext cx="6400800" cy="3600450"/>
          </a:xfrm>
          <a:prstGeom prst="rect">
            <a:avLst/>
          </a:prstGeom>
          <a:noFill/>
          <a:ln w="12700">
            <a:solidFill>
              <a:prstClr val="black"/>
            </a:solidFill>
          </a:ln>
        </p:spPr>
        <p:txBody>
          <a:bodyPr vert="horz" lIns="96661" tIns="48331" rIns="96661" bIns="48331" rtlCol="0" anchor="ctr"/>
          <a:lstStyle/>
          <a:p>
            <a:endParaRPr lang="de-DE"/>
          </a:p>
        </p:txBody>
      </p:sp>
      <p:sp>
        <p:nvSpPr>
          <p:cNvPr id="5" name="Notizenplatzhalter 4"/>
          <p:cNvSpPr>
            <a:spLocks noGrp="1"/>
          </p:cNvSpPr>
          <p:nvPr>
            <p:ph type="body" sz="quarter" idx="3"/>
          </p:nvPr>
        </p:nvSpPr>
        <p:spPr>
          <a:xfrm>
            <a:off x="431642" y="4951817"/>
            <a:ext cx="6451917" cy="4007245"/>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Kopfzeilenplatzhalter 1"/>
          <p:cNvSpPr>
            <a:spLocks noGrp="1"/>
          </p:cNvSpPr>
          <p:nvPr>
            <p:ph type="hdr" sz="quarter"/>
          </p:nvPr>
        </p:nvSpPr>
        <p:spPr>
          <a:xfrm>
            <a:off x="432239" y="37304"/>
            <a:ext cx="5222400" cy="302400"/>
          </a:xfrm>
          <a:prstGeom prst="rect">
            <a:avLst/>
          </a:prstGeom>
        </p:spPr>
        <p:txBody>
          <a:bodyPr vert="horz" wrap="none" lIns="0" tIns="0" rIns="0" bIns="0" rtlCol="0"/>
          <a:lstStyle>
            <a:lvl1pPr algn="l">
              <a:defRPr sz="1300"/>
            </a:lvl1pPr>
          </a:lstStyle>
          <a:p>
            <a:r>
              <a:rPr lang="de-DE" smtClean="0"/>
              <a:t>Präsentationstitel</a:t>
            </a:r>
            <a:endParaRPr lang="de-DE" dirty="0"/>
          </a:p>
        </p:txBody>
      </p:sp>
      <p:sp>
        <p:nvSpPr>
          <p:cNvPr id="9"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10.05.2023</a:t>
            </a:fld>
            <a:endParaRPr lang="de-DE"/>
          </a:p>
        </p:txBody>
      </p:sp>
      <p:sp>
        <p:nvSpPr>
          <p:cNvPr id="10" name="Fußzeilenplatzhalter 3"/>
          <p:cNvSpPr>
            <a:spLocks noGrp="1"/>
          </p:cNvSpPr>
          <p:nvPr>
            <p:ph type="ftr" sz="quarter" idx="4"/>
          </p:nvPr>
        </p:nvSpPr>
        <p:spPr>
          <a:xfrm>
            <a:off x="432239" y="9261529"/>
            <a:ext cx="5376000" cy="302400"/>
          </a:xfrm>
          <a:prstGeom prst="rect">
            <a:avLst/>
          </a:prstGeom>
        </p:spPr>
        <p:txBody>
          <a:bodyPr vert="horz" wrap="none" lIns="0" tIns="0" rIns="0" bIns="0" rtlCol="0" anchor="b"/>
          <a:lstStyle>
            <a:lvl1pPr algn="l">
              <a:defRPr sz="1300"/>
            </a:lvl1pPr>
          </a:lstStyle>
          <a:p>
            <a:r>
              <a:rPr lang="de-DE" smtClean="0"/>
              <a:t>Autor/Veranstaltung</a:t>
            </a:r>
            <a:endParaRPr lang="de-DE" dirty="0"/>
          </a:p>
        </p:txBody>
      </p:sp>
      <p:sp>
        <p:nvSpPr>
          <p:cNvPr id="11" name="Foliennummernplatzhalter 4"/>
          <p:cNvSpPr>
            <a:spLocks noGrp="1"/>
          </p:cNvSpPr>
          <p:nvPr>
            <p:ph type="sldNum" sz="quarter" idx="5"/>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
        <p:nvSpPr>
          <p:cNvPr id="3" name="AutoShape 3"/>
          <p:cNvSpPr>
            <a:spLocks noChangeAspect="1" noChangeArrowheads="1" noTextEdit="1"/>
          </p:cNvSpPr>
          <p:nvPr/>
        </p:nvSpPr>
        <p:spPr bwMode="auto">
          <a:xfrm>
            <a:off x="431801" y="5859066"/>
            <a:ext cx="6527799" cy="247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endParaRPr lang="de-DE"/>
          </a:p>
        </p:txBody>
      </p:sp>
    </p:spTree>
    <p:extLst>
      <p:ext uri="{BB962C8B-B14F-4D97-AF65-F5344CB8AC3E}">
        <p14:creationId xmlns:p14="http://schemas.microsoft.com/office/powerpoint/2010/main" xmlns="" val="2727270829"/>
      </p:ext>
    </p:extLst>
  </p:cSld>
  <p:clrMap bg1="lt1" tx1="dk1" bg2="lt2" tx2="dk2" accent1="accent1" accent2="accent2" accent3="accent3" accent4="accent4" accent5="accent5" accent6="accent6" hlink="hlink" folHlink="folHlink"/>
  <p:hf/>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Central Security Service - </a:t>
            </a:r>
            <a:r>
              <a:rPr lang="en-US" dirty="0" smtClean="0"/>
              <a:t>The Central Security Service (CSS) provides timely and accurate </a:t>
            </a:r>
            <a:r>
              <a:rPr lang="en-US" dirty="0" err="1" smtClean="0"/>
              <a:t>cryptologic</a:t>
            </a:r>
            <a:r>
              <a:rPr lang="en-US" dirty="0" smtClean="0"/>
              <a:t> support, knowledge, and assistance to the military </a:t>
            </a:r>
            <a:r>
              <a:rPr lang="en-US" dirty="0" err="1" smtClean="0"/>
              <a:t>cryptologic</a:t>
            </a:r>
            <a:r>
              <a:rPr lang="en-US" dirty="0" smtClean="0"/>
              <a:t> community.  (https://www.nsa.gov/About/Central-Security-Service/)</a:t>
            </a:r>
            <a:endParaRPr lang="de-DE" dirty="0"/>
          </a:p>
        </p:txBody>
      </p:sp>
      <p:sp>
        <p:nvSpPr>
          <p:cNvPr id="4" name="Kopfzeilenplatzhalter 3"/>
          <p:cNvSpPr>
            <a:spLocks noGrp="1"/>
          </p:cNvSpPr>
          <p:nvPr>
            <p:ph type="hdr" sz="quarter" idx="10"/>
          </p:nvPr>
        </p:nvSpPr>
        <p:spPr/>
        <p:txBody>
          <a:bodyPr/>
          <a:lstStyle/>
          <a:p>
            <a:r>
              <a:rPr lang="de-DE" smtClean="0"/>
              <a:t>Präsentationstitel</a:t>
            </a:r>
            <a:endParaRPr lang="de-DE" dirty="0"/>
          </a:p>
        </p:txBody>
      </p:sp>
      <p:sp>
        <p:nvSpPr>
          <p:cNvPr id="5" name="Datumsplatzhalter 4"/>
          <p:cNvSpPr>
            <a:spLocks noGrp="1"/>
          </p:cNvSpPr>
          <p:nvPr>
            <p:ph type="dt" sz="quarter" idx="11"/>
          </p:nvPr>
        </p:nvSpPr>
        <p:spPr/>
        <p:txBody>
          <a:bodyPr/>
          <a:lstStyle/>
          <a:p>
            <a:fld id="{9DA69C11-B422-42BB-8834-739E6218F989}" type="datetime1">
              <a:rPr lang="de-DE" smtClean="0"/>
              <a:pPr/>
              <a:t>10.05.2023</a:t>
            </a:fld>
            <a:endParaRPr lang="de-DE"/>
          </a:p>
        </p:txBody>
      </p:sp>
      <p:sp>
        <p:nvSpPr>
          <p:cNvPr id="6" name="Fußzeilenplatzhalter 5"/>
          <p:cNvSpPr>
            <a:spLocks noGrp="1"/>
          </p:cNvSpPr>
          <p:nvPr>
            <p:ph type="ftr" sz="quarter" idx="12"/>
          </p:nvPr>
        </p:nvSpPr>
        <p:spPr/>
        <p:txBody>
          <a:bodyPr/>
          <a:lstStyle/>
          <a:p>
            <a:r>
              <a:rPr lang="de-DE" smtClean="0"/>
              <a:t>Autor/Veranstaltung</a:t>
            </a:r>
            <a:endParaRPr lang="de-DE" dirty="0"/>
          </a:p>
        </p:txBody>
      </p:sp>
      <p:sp>
        <p:nvSpPr>
          <p:cNvPr id="7" name="Foliennummernplatzhalter 6"/>
          <p:cNvSpPr>
            <a:spLocks noGrp="1"/>
          </p:cNvSpPr>
          <p:nvPr>
            <p:ph type="sldNum" sz="quarter" idx="13"/>
          </p:nvPr>
        </p:nvSpPr>
        <p:spPr/>
        <p:txBody>
          <a:bodyPr/>
          <a:lstStyle/>
          <a:p>
            <a:fld id="{B40210A4-2901-42F9-8CA9-E251F67383C7}" type="slidenum">
              <a:rPr lang="de-DE" smtClean="0"/>
              <a:pPr/>
              <a:t>73</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Central Security Service - </a:t>
            </a:r>
            <a:r>
              <a:rPr lang="en-US" dirty="0" smtClean="0"/>
              <a:t>The Central Security Service (CSS) provides timely and accurate </a:t>
            </a:r>
            <a:r>
              <a:rPr lang="en-US" dirty="0" err="1" smtClean="0"/>
              <a:t>cryptologic</a:t>
            </a:r>
            <a:r>
              <a:rPr lang="en-US" dirty="0" smtClean="0"/>
              <a:t> support, knowledge, and assistance to the military </a:t>
            </a:r>
            <a:r>
              <a:rPr lang="en-US" dirty="0" err="1" smtClean="0"/>
              <a:t>cryptologic</a:t>
            </a:r>
            <a:r>
              <a:rPr lang="en-US" dirty="0" smtClean="0"/>
              <a:t> community.  (https://www.nsa.gov/About/Central-Security-Service/)</a:t>
            </a:r>
            <a:endParaRPr lang="de-DE" dirty="0"/>
          </a:p>
        </p:txBody>
      </p:sp>
      <p:sp>
        <p:nvSpPr>
          <p:cNvPr id="4" name="Kopfzeilenplatzhalter 3"/>
          <p:cNvSpPr>
            <a:spLocks noGrp="1"/>
          </p:cNvSpPr>
          <p:nvPr>
            <p:ph type="hdr" sz="quarter" idx="10"/>
          </p:nvPr>
        </p:nvSpPr>
        <p:spPr/>
        <p:txBody>
          <a:bodyPr/>
          <a:lstStyle/>
          <a:p>
            <a:r>
              <a:rPr lang="de-DE" smtClean="0"/>
              <a:t>Präsentationstitel</a:t>
            </a:r>
            <a:endParaRPr lang="de-DE" dirty="0"/>
          </a:p>
        </p:txBody>
      </p:sp>
      <p:sp>
        <p:nvSpPr>
          <p:cNvPr id="5" name="Datumsplatzhalter 4"/>
          <p:cNvSpPr>
            <a:spLocks noGrp="1"/>
          </p:cNvSpPr>
          <p:nvPr>
            <p:ph type="dt" sz="quarter" idx="11"/>
          </p:nvPr>
        </p:nvSpPr>
        <p:spPr/>
        <p:txBody>
          <a:bodyPr/>
          <a:lstStyle/>
          <a:p>
            <a:fld id="{9DA69C11-B422-42BB-8834-739E6218F989}" type="datetime1">
              <a:rPr lang="de-DE" smtClean="0"/>
              <a:pPr/>
              <a:t>10.05.2023</a:t>
            </a:fld>
            <a:endParaRPr lang="de-DE"/>
          </a:p>
        </p:txBody>
      </p:sp>
      <p:sp>
        <p:nvSpPr>
          <p:cNvPr id="6" name="Fußzeilenplatzhalter 5"/>
          <p:cNvSpPr>
            <a:spLocks noGrp="1"/>
          </p:cNvSpPr>
          <p:nvPr>
            <p:ph type="ftr" sz="quarter" idx="12"/>
          </p:nvPr>
        </p:nvSpPr>
        <p:spPr/>
        <p:txBody>
          <a:bodyPr/>
          <a:lstStyle/>
          <a:p>
            <a:r>
              <a:rPr lang="de-DE" smtClean="0"/>
              <a:t>Autor/Veranstaltung</a:t>
            </a:r>
            <a:endParaRPr lang="de-DE" dirty="0"/>
          </a:p>
        </p:txBody>
      </p:sp>
      <p:sp>
        <p:nvSpPr>
          <p:cNvPr id="7" name="Foliennummernplatzhalter 6"/>
          <p:cNvSpPr>
            <a:spLocks noGrp="1"/>
          </p:cNvSpPr>
          <p:nvPr>
            <p:ph type="sldNum" sz="quarter" idx="13"/>
          </p:nvPr>
        </p:nvSpPr>
        <p:spPr/>
        <p:txBody>
          <a:bodyPr/>
          <a:lstStyle/>
          <a:p>
            <a:fld id="{B40210A4-2901-42F9-8CA9-E251F67383C7}" type="slidenum">
              <a:rPr lang="de-DE" smtClean="0"/>
              <a:pPr/>
              <a:t>74</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grpSp>
        <p:nvGrpSpPr>
          <p:cNvPr id="28" name="Gruppieren 27"/>
          <p:cNvGrpSpPr>
            <a:grpSpLocks noChangeAspect="1"/>
          </p:cNvGrpSpPr>
          <p:nvPr userDrawn="1"/>
        </p:nvGrpSpPr>
        <p:grpSpPr>
          <a:xfrm>
            <a:off x="3778209" y="0"/>
            <a:ext cx="5444993" cy="5184775"/>
            <a:chOff x="3778209" y="0"/>
            <a:chExt cx="5444993" cy="5184775"/>
          </a:xfrm>
        </p:grpSpPr>
        <p:pic>
          <p:nvPicPr>
            <p:cNvPr id="29" name="Grafik 28"/>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778209" y="0"/>
              <a:ext cx="5444993" cy="5184775"/>
            </a:xfrm>
            <a:prstGeom prst="rect">
              <a:avLst/>
            </a:prstGeom>
          </p:spPr>
        </p:pic>
        <p:pic>
          <p:nvPicPr>
            <p:cNvPr id="30" name="Grafik 29"/>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060771" y="1620454"/>
              <a:ext cx="1975907" cy="2653200"/>
            </a:xfrm>
            <a:prstGeom prst="rect">
              <a:avLst/>
            </a:prstGeom>
          </p:spPr>
        </p:pic>
      </p:grpSp>
      <p:sp>
        <p:nvSpPr>
          <p:cNvPr id="2" name="Titel 1"/>
          <p:cNvSpPr>
            <a:spLocks noGrp="1"/>
          </p:cNvSpPr>
          <p:nvPr userDrawn="1">
            <p:ph type="ctrTitle"/>
          </p:nvPr>
        </p:nvSpPr>
        <p:spPr>
          <a:xfrm>
            <a:off x="1296784" y="1584403"/>
            <a:ext cx="5040000" cy="360000"/>
          </a:xfrm>
        </p:spPr>
        <p:txBody>
          <a:bodyPr wrap="none" bIns="0" anchor="b" anchorCtr="0"/>
          <a:lstStyle>
            <a:lvl1pPr>
              <a:lnSpc>
                <a:spcPts val="2400"/>
              </a:lnSpc>
              <a:defRPr sz="2400" cap="all" baseline="0">
                <a:solidFill>
                  <a:schemeClr val="accent1"/>
                </a:solidFill>
                <a:latin typeface="+mj-lt"/>
              </a:defRPr>
            </a:lvl1pPr>
          </a:lstStyle>
          <a:p>
            <a:r>
              <a:rPr lang="de-DE" smtClean="0"/>
              <a:t>Titelmasterformat durch Klicken bearbeiten</a:t>
            </a:r>
            <a:endParaRPr lang="de-DE" dirty="0"/>
          </a:p>
        </p:txBody>
      </p:sp>
      <p:sp>
        <p:nvSpPr>
          <p:cNvPr id="3" name="Untertitel 2"/>
          <p:cNvSpPr>
            <a:spLocks noGrp="1"/>
          </p:cNvSpPr>
          <p:nvPr userDrawn="1">
            <p:ph type="subTitle" idx="1"/>
          </p:nvPr>
        </p:nvSpPr>
        <p:spPr>
          <a:xfrm>
            <a:off x="1296784" y="1944315"/>
            <a:ext cx="5040000" cy="1872000"/>
          </a:xfrm>
        </p:spPr>
        <p:txBody>
          <a:bodyPr tIns="0" bIns="0"/>
          <a:lstStyle>
            <a:lvl1pPr marL="0" indent="0" algn="l">
              <a:lnSpc>
                <a:spcPts val="3600"/>
              </a:lnSpc>
              <a:spcBef>
                <a:spcPts val="0"/>
              </a:spcBef>
              <a:spcAft>
                <a:spcPts val="0"/>
              </a:spcAft>
              <a:buNone/>
              <a:defRPr sz="3200" cap="all" baseline="0">
                <a:solidFill>
                  <a:schemeClr val="accent2"/>
                </a:solidFill>
                <a:latin typeface="Exo 2 Semi Bold"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grpSp>
        <p:nvGrpSpPr>
          <p:cNvPr id="70" name="Gruppieren 69"/>
          <p:cNvGrpSpPr>
            <a:grpSpLocks noChangeAspect="1"/>
          </p:cNvGrpSpPr>
          <p:nvPr userDrawn="1"/>
        </p:nvGrpSpPr>
        <p:grpSpPr>
          <a:xfrm>
            <a:off x="288033" y="288203"/>
            <a:ext cx="1686518" cy="648000"/>
            <a:chOff x="7081838" y="144463"/>
            <a:chExt cx="1871662" cy="719137"/>
          </a:xfrm>
        </p:grpSpPr>
        <p:sp>
          <p:nvSpPr>
            <p:cNvPr id="7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xmlns="" val="188331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287339" y="1223964"/>
            <a:ext cx="4176712"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hasCustomPrompt="1"/>
          </p:nvPr>
        </p:nvSpPr>
        <p:spPr>
          <a:xfrm>
            <a:off x="4752975" y="1223963"/>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Inhaltsplatzhalter 4"/>
          <p:cNvSpPr>
            <a:spLocks noGrp="1"/>
          </p:cNvSpPr>
          <p:nvPr>
            <p:ph sz="quarter" idx="3" hasCustomPrompt="1"/>
          </p:nvPr>
        </p:nvSpPr>
        <p:spPr>
          <a:xfrm>
            <a:off x="4752975" y="3024188"/>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6" name="Datumsplatzhalter 5"/>
          <p:cNvSpPr>
            <a:spLocks noGrp="1"/>
          </p:cNvSpPr>
          <p:nvPr>
            <p:ph type="dt" sz="half" idx="10"/>
          </p:nvPr>
        </p:nvSpPr>
        <p:spPr/>
        <p:txBody>
          <a:bodyPr/>
          <a:lstStyle/>
          <a:p>
            <a:r>
              <a:rPr lang="de-DE" smtClean="0"/>
              <a:t>24. April / 8. Mai 2023</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2023</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381491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p:txBody>
          <a:bodyPr/>
          <a:lstStyle/>
          <a:p>
            <a:r>
              <a:rPr lang="de-DE" smtClean="0"/>
              <a:t>Titelmasterformat durch Klicken bearbeiten</a:t>
            </a:r>
            <a:endParaRPr lang="de-DE" dirty="0"/>
          </a:p>
        </p:txBody>
      </p:sp>
      <p:sp>
        <p:nvSpPr>
          <p:cNvPr id="3" name="Inhaltsplatzhalter 2"/>
          <p:cNvSpPr>
            <a:spLocks noGrp="1"/>
          </p:cNvSpPr>
          <p:nvPr>
            <p:ph sz="quarter" idx="1"/>
          </p:nvPr>
        </p:nvSpPr>
        <p:spPr>
          <a:xfrm>
            <a:off x="287338" y="1223963"/>
            <a:ext cx="4176712"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p:nvPr>
        </p:nvSpPr>
        <p:spPr>
          <a:xfrm>
            <a:off x="4752975" y="1223963"/>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Inhaltsplatzhalter 4"/>
          <p:cNvSpPr>
            <a:spLocks noGrp="1"/>
          </p:cNvSpPr>
          <p:nvPr>
            <p:ph sz="quarter" idx="3"/>
          </p:nvPr>
        </p:nvSpPr>
        <p:spPr>
          <a:xfrm>
            <a:off x="298598" y="3024188"/>
            <a:ext cx="4165451"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Inhaltsplatzhalter 5"/>
          <p:cNvSpPr>
            <a:spLocks noGrp="1"/>
          </p:cNvSpPr>
          <p:nvPr>
            <p:ph sz="quarter" idx="4"/>
          </p:nvPr>
        </p:nvSpPr>
        <p:spPr>
          <a:xfrm>
            <a:off x="4752975" y="3024188"/>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r>
              <a:rPr lang="de-DE" smtClean="0"/>
              <a:t>24. April / 8. Mai 2023</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2023</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578361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7538"/>
          </a:xfrm>
        </p:spPr>
        <p:txBody>
          <a:bodyPr anchor="b"/>
          <a:lstStyle>
            <a:lvl1pPr algn="l">
              <a:defRPr sz="2400" b="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992" y="1223963"/>
            <a:ext cx="8640000" cy="295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smtClean="0"/>
              <a:t>Bild durch Klicken auf Symbol hinzufügen</a:t>
            </a:r>
            <a:endParaRPr lang="de-DE" dirty="0"/>
          </a:p>
        </p:txBody>
      </p:sp>
      <p:sp>
        <p:nvSpPr>
          <p:cNvPr id="4" name="Textplatzhalter 3"/>
          <p:cNvSpPr>
            <a:spLocks noGrp="1"/>
          </p:cNvSpPr>
          <p:nvPr>
            <p:ph type="body" sz="half" idx="2"/>
          </p:nvPr>
        </p:nvSpPr>
        <p:spPr>
          <a:xfrm>
            <a:off x="287337" y="4176603"/>
            <a:ext cx="8640000" cy="360000"/>
          </a:xfrm>
        </p:spPr>
        <p:txBody>
          <a:bodyPr anchor="ctr" anchorCtr="0"/>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smtClean="0"/>
              <a:t>Textmasterformate durch Klicken bearbeiten</a:t>
            </a:r>
          </a:p>
        </p:txBody>
      </p:sp>
      <p:sp>
        <p:nvSpPr>
          <p:cNvPr id="5" name="Datumsplatzhalter 4"/>
          <p:cNvSpPr>
            <a:spLocks noGrp="1"/>
          </p:cNvSpPr>
          <p:nvPr>
            <p:ph type="dt" sz="half" idx="10"/>
          </p:nvPr>
        </p:nvSpPr>
        <p:spPr/>
        <p:txBody>
          <a:bodyPr/>
          <a:lstStyle/>
          <a:p>
            <a:r>
              <a:rPr lang="de-DE" smtClean="0"/>
              <a:t>24. April / 8. Mai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33322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Überschrift und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lstStyle>
            <a:lvl1pPr algn="l">
              <a:defRPr sz="2400" b="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688" y="1223962"/>
            <a:ext cx="5904000" cy="331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6480720" y="1223962"/>
            <a:ext cx="2448968" cy="3312000"/>
          </a:xfrm>
        </p:spPr>
        <p:txBody>
          <a:bodyPr/>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24. April / 8. Mai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642551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ilder mit 2-spaltigem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nchorCtr="0"/>
          <a:lstStyle>
            <a:lvl1pPr algn="l">
              <a:defRPr lang="de-DE" dirty="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688" y="1223962"/>
            <a:ext cx="1871900" cy="1512888"/>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2448272" y="1223962"/>
            <a:ext cx="6481416" cy="3312000"/>
          </a:xfrm>
        </p:spPr>
        <p:txBody>
          <a:bodyPr numCol="2" spcCol="21600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24. April / 8. Mai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
        <p:nvSpPr>
          <p:cNvPr id="9" name="Bildplatzhalter 8"/>
          <p:cNvSpPr>
            <a:spLocks noGrp="1"/>
          </p:cNvSpPr>
          <p:nvPr>
            <p:ph type="pic" sz="quarter" idx="13"/>
          </p:nvPr>
        </p:nvSpPr>
        <p:spPr>
          <a:xfrm>
            <a:off x="287338" y="3024188"/>
            <a:ext cx="1873250" cy="1512887"/>
          </a:xfrm>
          <a:pattFill prst="ltUpDiag">
            <a:fgClr>
              <a:schemeClr val="accent1"/>
            </a:fgClr>
            <a:bgClr>
              <a:schemeClr val="bg1"/>
            </a:bgClr>
          </a:pattFill>
        </p:spPr>
        <p:txBody>
          <a:bodyPr lIns="144000" tIns="144000"/>
          <a:lstStyle>
            <a:lvl1pPr marL="0" indent="0">
              <a:buNone/>
              <a:defRPr sz="1400"/>
            </a:lvl1pPr>
          </a:lstStyle>
          <a:p>
            <a:r>
              <a:rPr lang="de-DE" smtClean="0"/>
              <a:t>Bild durch Klicken auf Symbol hinzufügen</a:t>
            </a:r>
            <a:endParaRPr lang="de-DE" dirty="0"/>
          </a:p>
        </p:txBody>
      </p:sp>
    </p:spTree>
    <p:extLst>
      <p:ext uri="{BB962C8B-B14F-4D97-AF65-F5344CB8AC3E}">
        <p14:creationId xmlns:p14="http://schemas.microsoft.com/office/powerpoint/2010/main" xmlns="" val="2634421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r>
              <a:rPr lang="de-DE" smtClean="0"/>
              <a:t>24. April / 8. Mai 2023</a:t>
            </a:r>
            <a:endParaRPr lang="de-DE"/>
          </a:p>
        </p:txBody>
      </p:sp>
      <p:sp>
        <p:nvSpPr>
          <p:cNvPr id="4" name="Fußzeilenplatzhalter 3"/>
          <p:cNvSpPr>
            <a:spLocks noGrp="1"/>
          </p:cNvSpPr>
          <p:nvPr>
            <p:ph type="ftr" sz="quarter" idx="11"/>
          </p:nvPr>
        </p:nvSpPr>
        <p:spPr/>
        <p:txBody>
          <a:bodyPr/>
          <a:lstStyle/>
          <a:p>
            <a:r>
              <a:rPr lang="de-DE" smtClean="0"/>
              <a:t>Matthias Wübbeling - Vorlesung Netzwerksicherheit - SoSe 2023</a:t>
            </a:r>
            <a:endParaRPr lang="de-DE"/>
          </a:p>
        </p:txBody>
      </p:sp>
      <p:sp>
        <p:nvSpPr>
          <p:cNvPr id="5" name="Foliennummernplatzhalter 4"/>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66118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24. April / 8. Mai 2023</a:t>
            </a:r>
            <a:endParaRPr lang="de-DE"/>
          </a:p>
        </p:txBody>
      </p:sp>
      <p:sp>
        <p:nvSpPr>
          <p:cNvPr id="3" name="Fußzeilenplatzhalter 2"/>
          <p:cNvSpPr>
            <a:spLocks noGrp="1"/>
          </p:cNvSpPr>
          <p:nvPr>
            <p:ph type="ftr" sz="quarter" idx="11"/>
          </p:nvPr>
        </p:nvSpPr>
        <p:spPr/>
        <p:txBody>
          <a:bodyPr/>
          <a:lstStyle/>
          <a:p>
            <a:r>
              <a:rPr lang="de-DE" smtClean="0"/>
              <a:t>Matthias Wübbeling - Vorlesung Netzwerksicherheit - SoSe 2023</a:t>
            </a:r>
            <a:endParaRPr lang="de-DE"/>
          </a:p>
        </p:txBody>
      </p:sp>
      <p:sp>
        <p:nvSpPr>
          <p:cNvPr id="4" name="Foliennummernplatzhalter 3"/>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308196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nk">
    <p:spTree>
      <p:nvGrpSpPr>
        <p:cNvPr id="1" name=""/>
        <p:cNvGrpSpPr/>
        <p:nvPr/>
      </p:nvGrpSpPr>
      <p:grpSpPr>
        <a:xfrm>
          <a:off x="0" y="0"/>
          <a:ext cx="0" cy="0"/>
          <a:chOff x="0" y="0"/>
          <a:chExt cx="0" cy="0"/>
        </a:xfrm>
      </p:grpSpPr>
      <p:sp>
        <p:nvSpPr>
          <p:cNvPr id="7" name="Textplatzhalter 6"/>
          <p:cNvSpPr>
            <a:spLocks noGrp="1"/>
          </p:cNvSpPr>
          <p:nvPr userDrawn="1">
            <p:ph type="body" sz="quarter" idx="13" hasCustomPrompt="1"/>
          </p:nvPr>
        </p:nvSpPr>
        <p:spPr>
          <a:xfrm>
            <a:off x="-1" y="936626"/>
            <a:ext cx="9217025" cy="4248150"/>
          </a:xfrm>
          <a:noFill/>
        </p:spPr>
        <p:txBody>
          <a:bodyPr lIns="1296000" tIns="720000" rIns="1440000"/>
          <a:lstStyle>
            <a:lvl1pPr marL="0" indent="0">
              <a:lnSpc>
                <a:spcPts val="3200"/>
              </a:lnSpc>
              <a:spcBef>
                <a:spcPts val="0"/>
              </a:spcBef>
              <a:spcAft>
                <a:spcPts val="0"/>
              </a:spcAft>
              <a:buNone/>
              <a:tabLst>
                <a:tab pos="3409950" algn="l"/>
              </a:tabLst>
              <a:defRPr sz="2800" baseline="0"/>
            </a:lvl1pPr>
          </a:lstStyle>
          <a:p>
            <a:pPr lvl="0"/>
            <a:r>
              <a:rPr lang="de-DE" dirty="0" smtClean="0"/>
              <a:t>Durch Klicken individuelle Dankesformel hinzufügen</a:t>
            </a:r>
          </a:p>
        </p:txBody>
      </p:sp>
      <p:sp>
        <p:nvSpPr>
          <p:cNvPr id="9" name="Textplatzhalter 8"/>
          <p:cNvSpPr>
            <a:spLocks noGrp="1"/>
          </p:cNvSpPr>
          <p:nvPr userDrawn="1">
            <p:ph type="body" sz="quarter" idx="14" hasCustomPrompt="1"/>
          </p:nvPr>
        </p:nvSpPr>
        <p:spPr>
          <a:xfrm>
            <a:off x="1296144" y="3313113"/>
            <a:ext cx="4176712" cy="1223962"/>
          </a:xfrm>
        </p:spPr>
        <p:txBody>
          <a:bodyPr/>
          <a:lstStyle>
            <a:lvl1pPr marL="0" indent="0">
              <a:buNone/>
              <a:defRPr sz="1400" baseline="0"/>
            </a:lvl1pPr>
          </a:lstStyle>
          <a:p>
            <a:pPr lvl="0"/>
            <a:r>
              <a:rPr lang="de-DE" dirty="0" smtClean="0"/>
              <a:t>Durch Klicken Autor/Adresse/Kontaktdaten hinzufügen</a:t>
            </a:r>
          </a:p>
        </p:txBody>
      </p:sp>
      <p:grpSp>
        <p:nvGrpSpPr>
          <p:cNvPr id="31" name="Gruppieren 30"/>
          <p:cNvGrpSpPr>
            <a:grpSpLocks noChangeAspect="1"/>
          </p:cNvGrpSpPr>
          <p:nvPr userDrawn="1"/>
        </p:nvGrpSpPr>
        <p:grpSpPr>
          <a:xfrm>
            <a:off x="288033" y="288203"/>
            <a:ext cx="1686518" cy="648000"/>
            <a:chOff x="7081838" y="144463"/>
            <a:chExt cx="1871662" cy="719137"/>
          </a:xfrm>
        </p:grpSpPr>
        <p:sp>
          <p:nvSpPr>
            <p:cNvPr id="52"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71" name="Freeform 7"/>
          <p:cNvSpPr>
            <a:spLocks noChangeAspect="1"/>
          </p:cNvSpPr>
          <p:nvPr userDrawn="1"/>
        </p:nvSpPr>
        <p:spPr bwMode="auto">
          <a:xfrm>
            <a:off x="1296143" y="0"/>
            <a:ext cx="7920881" cy="5184000"/>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1440" tIns="45720" rIns="91440" bIns="45720" numCol="1" anchor="t" anchorCtr="0" compatLnSpc="1">
            <a:prstTxWarp prst="textNoShape">
              <a:avLst/>
            </a:prstTxWarp>
          </a:bodyPr>
          <a:lstStyle/>
          <a:p>
            <a:endParaRPr lang="de-DE"/>
          </a:p>
        </p:txBody>
      </p:sp>
      <p:sp>
        <p:nvSpPr>
          <p:cNvPr id="5" name="Datumsplatzhalter 4" hidden="1"/>
          <p:cNvSpPr>
            <a:spLocks noGrp="1"/>
          </p:cNvSpPr>
          <p:nvPr>
            <p:ph type="dt" sz="half" idx="15"/>
          </p:nvPr>
        </p:nvSpPr>
        <p:spPr>
          <a:xfrm>
            <a:off x="288032" y="5256683"/>
            <a:ext cx="864000" cy="288000"/>
          </a:xfrm>
        </p:spPr>
        <p:txBody>
          <a:bodyPr/>
          <a:lstStyle/>
          <a:p>
            <a:r>
              <a:rPr lang="de-DE" smtClean="0"/>
              <a:t>24. April / 8. Mai 2023</a:t>
            </a:r>
            <a:endParaRPr lang="de-DE"/>
          </a:p>
        </p:txBody>
      </p:sp>
      <p:sp>
        <p:nvSpPr>
          <p:cNvPr id="6" name="Fußzeilenplatzhalter 5" hidden="1"/>
          <p:cNvSpPr>
            <a:spLocks noGrp="1"/>
          </p:cNvSpPr>
          <p:nvPr>
            <p:ph type="ftr" sz="quarter" idx="16"/>
          </p:nvPr>
        </p:nvSpPr>
        <p:spPr>
          <a:xfrm>
            <a:off x="2088232" y="5256715"/>
            <a:ext cx="5040000" cy="288000"/>
          </a:xfrm>
        </p:spPr>
        <p:txBody>
          <a:bodyPr/>
          <a:lstStyle/>
          <a:p>
            <a:r>
              <a:rPr lang="de-DE" smtClean="0"/>
              <a:t>Matthias Wübbeling - Vorlesung Netzwerksicherheit - SoSe 2023</a:t>
            </a:r>
            <a:endParaRPr lang="de-DE" dirty="0"/>
          </a:p>
        </p:txBody>
      </p:sp>
      <p:sp>
        <p:nvSpPr>
          <p:cNvPr id="8" name="Foliennummernplatzhalter 7" hidden="1"/>
          <p:cNvSpPr>
            <a:spLocks noGrp="1"/>
          </p:cNvSpPr>
          <p:nvPr>
            <p:ph type="sldNum" sz="quarter" idx="17"/>
          </p:nvPr>
        </p:nvSpPr>
        <p:spPr>
          <a:xfrm>
            <a:off x="8352992" y="5256683"/>
            <a:ext cx="576000" cy="288000"/>
          </a:xfrm>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1627339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3099342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68752" y="1223963"/>
            <a:ext cx="2160936" cy="3313112"/>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287339" y="1223963"/>
            <a:ext cx="6192000" cy="33120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402335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a:xfrm>
            <a:off x="288992" y="1224603"/>
            <a:ext cx="8640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9983775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userDrawn="1">
            <p:ph type="body" idx="1"/>
          </p:nvPr>
        </p:nvSpPr>
        <p:spPr>
          <a:xfrm>
            <a:off x="1296864" y="1584307"/>
            <a:ext cx="6480000" cy="360000"/>
          </a:xfrm>
        </p:spPr>
        <p:txBody>
          <a:bodyPr wrap="none" bIns="0" anchor="b" anchorCtr="0"/>
          <a:lstStyle>
            <a:lvl1pPr marL="0" indent="0">
              <a:lnSpc>
                <a:spcPts val="2400"/>
              </a:lnSpc>
              <a:spcBef>
                <a:spcPts val="0"/>
              </a:spcBef>
              <a:spcAft>
                <a:spcPts val="0"/>
              </a:spcAft>
              <a:buNone/>
              <a:defRPr sz="2800" cap="all" baseline="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2" name="Titel 1"/>
          <p:cNvSpPr>
            <a:spLocks noGrp="1"/>
          </p:cNvSpPr>
          <p:nvPr userDrawn="1">
            <p:ph type="title"/>
          </p:nvPr>
        </p:nvSpPr>
        <p:spPr>
          <a:xfrm>
            <a:off x="1296864" y="1944507"/>
            <a:ext cx="6480000" cy="1728000"/>
          </a:xfrm>
        </p:spPr>
        <p:txBody>
          <a:bodyPr anchor="t"/>
          <a:lstStyle>
            <a:lvl1pPr algn="l">
              <a:lnSpc>
                <a:spcPts val="4400"/>
              </a:lnSpc>
              <a:defRPr sz="4000" b="0" cap="all">
                <a:solidFill>
                  <a:schemeClr val="accent2"/>
                </a:solidFill>
                <a:latin typeface="Exo 2 Semi Bold" pitchFamily="50" charset="0"/>
              </a:defRPr>
            </a:lvl1pPr>
          </a:lstStyle>
          <a:p>
            <a:r>
              <a:rPr lang="de-DE" dirty="0" smtClean="0"/>
              <a:t>Titelmasterformat durch Klicken bearbeiten</a:t>
            </a:r>
            <a:endParaRPr lang="de-DE" dirty="0"/>
          </a:p>
        </p:txBody>
      </p:sp>
      <p:sp>
        <p:nvSpPr>
          <p:cNvPr id="7" name="Datumsplatzhalter 6" hidden="1"/>
          <p:cNvSpPr>
            <a:spLocks noGrp="1"/>
          </p:cNvSpPr>
          <p:nvPr>
            <p:ph type="dt" sz="half" idx="10"/>
          </p:nvPr>
        </p:nvSpPr>
        <p:spPr>
          <a:xfrm>
            <a:off x="288032" y="5256683"/>
            <a:ext cx="864000" cy="288000"/>
          </a:xfrm>
        </p:spPr>
        <p:txBody>
          <a:bodyPr/>
          <a:lstStyle/>
          <a:p>
            <a:r>
              <a:rPr lang="de-DE" smtClean="0"/>
              <a:t>24. April / 8. Mai 2023</a:t>
            </a:r>
            <a:endParaRPr lang="de-DE"/>
          </a:p>
        </p:txBody>
      </p:sp>
      <p:sp>
        <p:nvSpPr>
          <p:cNvPr id="8" name="Fußzeilenplatzhalter 7" hidden="1"/>
          <p:cNvSpPr>
            <a:spLocks noGrp="1"/>
          </p:cNvSpPr>
          <p:nvPr>
            <p:ph type="ftr" sz="quarter" idx="11"/>
          </p:nvPr>
        </p:nvSpPr>
        <p:spPr>
          <a:xfrm>
            <a:off x="2088232" y="5256715"/>
            <a:ext cx="5040000" cy="288000"/>
          </a:xfrm>
        </p:spPr>
        <p:txBody>
          <a:bodyPr/>
          <a:lstStyle/>
          <a:p>
            <a:r>
              <a:rPr lang="de-DE" smtClean="0"/>
              <a:t>Matthias Wübbeling - Vorlesung Netzwerksicherheit - SoSe 2023</a:t>
            </a:r>
            <a:endParaRPr lang="de-DE" dirty="0"/>
          </a:p>
        </p:txBody>
      </p:sp>
      <p:sp>
        <p:nvSpPr>
          <p:cNvPr id="9" name="Foliennummernplatzhalter 8" hidden="1"/>
          <p:cNvSpPr>
            <a:spLocks noGrp="1"/>
          </p:cNvSpPr>
          <p:nvPr>
            <p:ph type="sldNum" sz="quarter" idx="12"/>
          </p:nvPr>
        </p:nvSpPr>
        <p:spPr>
          <a:xfrm>
            <a:off x="8352992" y="5256683"/>
            <a:ext cx="576000" cy="288000"/>
          </a:xfrm>
        </p:spPr>
        <p:txBody>
          <a:bodyPr/>
          <a:lstStyle/>
          <a:p>
            <a:fld id="{527F1E04-A1A3-475C-A843-CFD0985386EF}" type="slidenum">
              <a:rPr lang="de-DE" smtClean="0"/>
              <a:pPr/>
              <a:t>‹Nr.›</a:t>
            </a:fld>
            <a:endParaRPr lang="de-DE"/>
          </a:p>
        </p:txBody>
      </p:sp>
      <p:grpSp>
        <p:nvGrpSpPr>
          <p:cNvPr id="10" name="Gruppieren 9"/>
          <p:cNvGrpSpPr>
            <a:grpSpLocks noChangeAspect="1"/>
          </p:cNvGrpSpPr>
          <p:nvPr userDrawn="1"/>
        </p:nvGrpSpPr>
        <p:grpSpPr>
          <a:xfrm>
            <a:off x="288034" y="288203"/>
            <a:ext cx="1686520" cy="648000"/>
            <a:chOff x="7081838" y="144463"/>
            <a:chExt cx="1871662" cy="719137"/>
          </a:xfrm>
        </p:grpSpPr>
        <p:sp>
          <p:nvSpPr>
            <p:cNvPr id="1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xmlns="" val="7289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88496" y="1223491"/>
            <a:ext cx="4176000"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752528" y="1224603"/>
            <a:ext cx="4176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Datumsplatzhalter 4"/>
          <p:cNvSpPr>
            <a:spLocks noGrp="1"/>
          </p:cNvSpPr>
          <p:nvPr>
            <p:ph type="dt" sz="half" idx="10"/>
          </p:nvPr>
        </p:nvSpPr>
        <p:spPr/>
        <p:txBody>
          <a:bodyPr/>
          <a:lstStyle/>
          <a:p>
            <a:r>
              <a:rPr lang="de-DE" smtClean="0"/>
              <a:t>24. April / 8. Mai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98253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288496" y="1224283"/>
            <a:ext cx="4176000"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4" name="Inhaltsplatzhalter 3"/>
          <p:cNvSpPr>
            <a:spLocks noGrp="1"/>
          </p:cNvSpPr>
          <p:nvPr>
            <p:ph sz="half" idx="2"/>
          </p:nvPr>
        </p:nvSpPr>
        <p:spPr>
          <a:xfrm>
            <a:off x="287784" y="1799827"/>
            <a:ext cx="4176712" cy="2736776"/>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752279" y="1224283"/>
            <a:ext cx="4176713"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6" name="Inhaltsplatzhalter 5"/>
          <p:cNvSpPr>
            <a:spLocks noGrp="1"/>
          </p:cNvSpPr>
          <p:nvPr>
            <p:ph sz="quarter" idx="4"/>
          </p:nvPr>
        </p:nvSpPr>
        <p:spPr>
          <a:xfrm>
            <a:off x="4752992" y="1800603"/>
            <a:ext cx="4176000" cy="2736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10"/>
          </p:nvPr>
        </p:nvSpPr>
        <p:spPr/>
        <p:txBody>
          <a:bodyPr/>
          <a:lstStyle/>
          <a:p>
            <a:r>
              <a:rPr lang="de-DE" smtClean="0"/>
              <a:t>24. April / 8. Mai 2023</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2023</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60144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288032" y="1223491"/>
            <a:ext cx="1872000" cy="3313112"/>
          </a:xfrm>
        </p:spPr>
        <p:txBody>
          <a:bodyPr/>
          <a:lstStyle>
            <a:lvl1pPr marL="0" indent="0">
              <a:lnSpc>
                <a:spcPct val="100000"/>
              </a:lnSpc>
              <a:spcBef>
                <a:spcPts val="0"/>
              </a:spcBef>
              <a:spcAft>
                <a:spcPts val="420"/>
              </a:spcAft>
              <a:buNone/>
              <a:defRPr sz="1200">
                <a:latin typeface="+mj-lt"/>
              </a:defRPr>
            </a:lvl1pPr>
            <a:lvl2pPr marL="216000" indent="0">
              <a:buFont typeface="Arial" panose="020B0604020202020204" pitchFamily="34" charse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4" name="Inhaltsplatzhalter 3"/>
          <p:cNvSpPr>
            <a:spLocks noGrp="1"/>
          </p:cNvSpPr>
          <p:nvPr>
            <p:ph sz="half" idx="2" hasCustomPrompt="1"/>
          </p:nvPr>
        </p:nvSpPr>
        <p:spPr>
          <a:xfrm>
            <a:off x="2448272" y="1223491"/>
            <a:ext cx="6480720" cy="3313112"/>
          </a:xfrm>
        </p:spPr>
        <p:txBody>
          <a:bodyPr/>
          <a:lstStyle>
            <a:lvl1pPr marL="0" indent="0">
              <a:buNone/>
              <a:defRPr/>
            </a:lvl1pPr>
          </a:lstStyle>
          <a:p>
            <a:pPr lvl="0"/>
            <a:r>
              <a:rPr lang="de-DE" dirty="0" smtClean="0"/>
              <a:t> </a:t>
            </a:r>
            <a:endParaRPr lang="de-DE" dirty="0"/>
          </a:p>
        </p:txBody>
      </p:sp>
      <p:sp>
        <p:nvSpPr>
          <p:cNvPr id="5" name="Datumsplatzhalter 4"/>
          <p:cNvSpPr>
            <a:spLocks noGrp="1"/>
          </p:cNvSpPr>
          <p:nvPr>
            <p:ph type="dt" sz="half" idx="10"/>
          </p:nvPr>
        </p:nvSpPr>
        <p:spPr/>
        <p:txBody>
          <a:bodyPr/>
          <a:lstStyle/>
          <a:p>
            <a:r>
              <a:rPr lang="de-DE" smtClean="0"/>
              <a:t>24. April / 8. Mai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412656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reserve="1">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288032" y="1224235"/>
            <a:ext cx="8640000" cy="864368"/>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4" name="Inhaltsplatzhalter 3"/>
          <p:cNvSpPr>
            <a:spLocks noGrp="1"/>
          </p:cNvSpPr>
          <p:nvPr>
            <p:ph sz="half" idx="2" hasCustomPrompt="1"/>
          </p:nvPr>
        </p:nvSpPr>
        <p:spPr>
          <a:xfrm>
            <a:off x="288992" y="2376075"/>
            <a:ext cx="8640000" cy="2160528"/>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Datumsplatzhalter 4"/>
          <p:cNvSpPr>
            <a:spLocks noGrp="1"/>
          </p:cNvSpPr>
          <p:nvPr>
            <p:ph type="dt" sz="half" idx="10"/>
          </p:nvPr>
        </p:nvSpPr>
        <p:spPr/>
        <p:txBody>
          <a:bodyPr/>
          <a:lstStyle/>
          <a:p>
            <a:r>
              <a:rPr lang="de-DE" smtClean="0"/>
              <a:t>24. April / 8. Mai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111605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verTx" preserve="1">
  <p:cSld name="Titel und Inhalt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hasCustomPrompt="1"/>
          </p:nvPr>
        </p:nvSpPr>
        <p:spPr>
          <a:xfrm>
            <a:off x="288032" y="1224235"/>
            <a:ext cx="8640000" cy="2160000"/>
          </a:xfrm>
        </p:spPr>
        <p:txBody>
          <a:bodyPr/>
          <a:lstStyle>
            <a:lvl1pPr marL="0" indent="0">
              <a:buNone/>
              <a:defRPr sz="1400"/>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 </a:t>
            </a:r>
            <a:endParaRPr lang="de-DE" dirty="0"/>
          </a:p>
        </p:txBody>
      </p:sp>
      <p:sp>
        <p:nvSpPr>
          <p:cNvPr id="4" name="Textplatzhalter 3"/>
          <p:cNvSpPr>
            <a:spLocks noGrp="1"/>
          </p:cNvSpPr>
          <p:nvPr>
            <p:ph type="body" sz="half" idx="2"/>
          </p:nvPr>
        </p:nvSpPr>
        <p:spPr>
          <a:xfrm>
            <a:off x="288032" y="3672603"/>
            <a:ext cx="8640000" cy="864000"/>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5" name="Datumsplatzhalter 4"/>
          <p:cNvSpPr>
            <a:spLocks noGrp="1"/>
          </p:cNvSpPr>
          <p:nvPr>
            <p:ph type="dt" sz="half" idx="10"/>
          </p:nvPr>
        </p:nvSpPr>
        <p:spPr/>
        <p:txBody>
          <a:bodyPr/>
          <a:lstStyle/>
          <a:p>
            <a:r>
              <a:rPr lang="de-DE" smtClean="0"/>
              <a:t>24. April / 8. Mai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225985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el, zwei Inhalte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quarter" idx="1" hasCustomPrompt="1"/>
          </p:nvPr>
        </p:nvSpPr>
        <p:spPr>
          <a:xfrm>
            <a:off x="28803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4" name="Inhaltsplatzhalter 3"/>
          <p:cNvSpPr>
            <a:spLocks noGrp="1"/>
          </p:cNvSpPr>
          <p:nvPr>
            <p:ph sz="quarter" idx="2" hasCustomPrompt="1"/>
          </p:nvPr>
        </p:nvSpPr>
        <p:spPr>
          <a:xfrm>
            <a:off x="475299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Textplatzhalter 4"/>
          <p:cNvSpPr>
            <a:spLocks noGrp="1"/>
          </p:cNvSpPr>
          <p:nvPr>
            <p:ph type="body" sz="half" idx="3"/>
          </p:nvPr>
        </p:nvSpPr>
        <p:spPr>
          <a:xfrm>
            <a:off x="288032" y="3672603"/>
            <a:ext cx="8642350" cy="864000"/>
          </a:xfrm>
        </p:spPr>
        <p:txBody>
          <a:bodyPr/>
          <a:lstStyle>
            <a:lvl1pPr marL="0" indent="0">
              <a:spcAft>
                <a:spcPts val="420"/>
              </a:spcAft>
              <a:buNone/>
              <a:defRPr sz="1200">
                <a:latin typeface="+mj-lt"/>
              </a:defRPr>
            </a:lvl1pPr>
            <a:lvl2pPr marL="216000" indent="0">
              <a:spcAft>
                <a:spcPts val="420"/>
              </a:spcAft>
              <a:buNone/>
              <a:defRPr sz="1400"/>
            </a:lvl2pPr>
            <a:lvl3pPr marL="432000" indent="0">
              <a:spcAft>
                <a:spcPts val="420"/>
              </a:spcAft>
              <a:buNone/>
              <a:defRPr sz="1400"/>
            </a:lvl3pPr>
            <a:lvl4pPr marL="648000" indent="0">
              <a:spcAft>
                <a:spcPts val="420"/>
              </a:spcAft>
              <a:buNone/>
              <a:defRPr sz="1400"/>
            </a:lvl4pPr>
            <a:lvl5pPr marL="864000" indent="0">
              <a:spcAft>
                <a:spcPts val="420"/>
              </a:spcAft>
              <a:buNone/>
              <a:defRPr sz="1400"/>
            </a:lvl5pPr>
          </a:lstStyle>
          <a:p>
            <a:pPr lvl="0"/>
            <a:r>
              <a:rPr lang="de-DE" dirty="0" smtClean="0"/>
              <a:t>Textmasterformate durch Klicken bearbeiten</a:t>
            </a:r>
          </a:p>
        </p:txBody>
      </p:sp>
      <p:sp>
        <p:nvSpPr>
          <p:cNvPr id="6" name="Datumsplatzhalter 5"/>
          <p:cNvSpPr>
            <a:spLocks noGrp="1"/>
          </p:cNvSpPr>
          <p:nvPr>
            <p:ph type="dt" sz="half" idx="10"/>
          </p:nvPr>
        </p:nvSpPr>
        <p:spPr/>
        <p:txBody>
          <a:bodyPr/>
          <a:lstStyle/>
          <a:p>
            <a:r>
              <a:rPr lang="de-DE" smtClean="0"/>
              <a:t>24. April / 8. Mai 2023</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2023</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7446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448992" y="288925"/>
            <a:ext cx="6480000" cy="647278"/>
          </a:xfrm>
          <a:prstGeom prst="rect">
            <a:avLst/>
          </a:prstGeom>
        </p:spPr>
        <p:txBody>
          <a:bodyPr vert="horz" lIns="0" tIns="0" rIns="0" bIns="0" rtlCol="0" anchor="b"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88032" y="1224235"/>
            <a:ext cx="8640000" cy="33120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288032" y="4824635"/>
            <a:ext cx="864000" cy="288000"/>
          </a:xfrm>
          <a:prstGeom prst="rect">
            <a:avLst/>
          </a:prstGeom>
        </p:spPr>
        <p:txBody>
          <a:bodyPr vert="horz" wrap="none" lIns="0" tIns="0" rIns="0" bIns="0" rtlCol="0" anchor="ctr">
            <a:noAutofit/>
          </a:bodyPr>
          <a:lstStyle>
            <a:lvl1pPr algn="l">
              <a:defRPr sz="1000">
                <a:solidFill>
                  <a:schemeClr val="accent1"/>
                </a:solidFill>
              </a:defRPr>
            </a:lvl1pPr>
          </a:lstStyle>
          <a:p>
            <a:r>
              <a:rPr lang="de-DE" smtClean="0"/>
              <a:t>24. April / 8. Mai 2023</a:t>
            </a:r>
            <a:endParaRPr lang="de-DE"/>
          </a:p>
        </p:txBody>
      </p:sp>
      <p:sp>
        <p:nvSpPr>
          <p:cNvPr id="5" name="Fußzeilenplatzhalter 4"/>
          <p:cNvSpPr>
            <a:spLocks noGrp="1"/>
          </p:cNvSpPr>
          <p:nvPr>
            <p:ph type="ftr" sz="quarter" idx="3"/>
          </p:nvPr>
        </p:nvSpPr>
        <p:spPr>
          <a:xfrm>
            <a:off x="2088232" y="4824667"/>
            <a:ext cx="5040000" cy="288000"/>
          </a:xfrm>
          <a:prstGeom prst="rect">
            <a:avLst/>
          </a:prstGeom>
        </p:spPr>
        <p:txBody>
          <a:bodyPr vert="horz" wrap="none" lIns="0" tIns="0" rIns="0" bIns="0" rtlCol="0" anchor="ctr">
            <a:noAutofit/>
          </a:bodyPr>
          <a:lstStyle>
            <a:lvl1pPr algn="ctr">
              <a:defRPr sz="1000">
                <a:solidFill>
                  <a:schemeClr val="accent1"/>
                </a:solidFill>
              </a:defRPr>
            </a:lvl1pPr>
          </a:lstStyle>
          <a:p>
            <a:r>
              <a:rPr lang="de-DE" smtClean="0"/>
              <a:t>Matthias Wübbeling - Vorlesung Netzwerksicherheit - SoSe 2023</a:t>
            </a:r>
            <a:endParaRPr lang="de-DE" dirty="0"/>
          </a:p>
        </p:txBody>
      </p:sp>
      <p:sp>
        <p:nvSpPr>
          <p:cNvPr id="6" name="Foliennummernplatzhalter 5"/>
          <p:cNvSpPr>
            <a:spLocks noGrp="1"/>
          </p:cNvSpPr>
          <p:nvPr>
            <p:ph type="sldNum" sz="quarter" idx="4"/>
          </p:nvPr>
        </p:nvSpPr>
        <p:spPr>
          <a:xfrm>
            <a:off x="8352992" y="4824635"/>
            <a:ext cx="576000" cy="288000"/>
          </a:xfrm>
          <a:prstGeom prst="rect">
            <a:avLst/>
          </a:prstGeom>
        </p:spPr>
        <p:txBody>
          <a:bodyPr vert="horz" wrap="none" lIns="0" tIns="0" rIns="0" bIns="0" rtlCol="0" anchor="ctr">
            <a:noAutofit/>
          </a:bodyPr>
          <a:lstStyle>
            <a:lvl1pPr algn="r">
              <a:defRPr sz="1000">
                <a:solidFill>
                  <a:schemeClr val="accent1"/>
                </a:solidFill>
              </a:defRPr>
            </a:lvl1pPr>
          </a:lstStyle>
          <a:p>
            <a:fld id="{527F1E04-A1A3-475C-A843-CFD0985386EF}" type="slidenum">
              <a:rPr lang="de-DE" smtClean="0"/>
              <a:pPr/>
              <a:t>‹Nr.›</a:t>
            </a:fld>
            <a:endParaRPr lang="de-DE"/>
          </a:p>
        </p:txBody>
      </p:sp>
      <p:grpSp>
        <p:nvGrpSpPr>
          <p:cNvPr id="30" name="Gruppieren 29"/>
          <p:cNvGrpSpPr>
            <a:grpSpLocks noChangeAspect="1"/>
          </p:cNvGrpSpPr>
          <p:nvPr/>
        </p:nvGrpSpPr>
        <p:grpSpPr>
          <a:xfrm>
            <a:off x="288034" y="288203"/>
            <a:ext cx="1686520" cy="648000"/>
            <a:chOff x="7081838" y="144463"/>
            <a:chExt cx="1871662" cy="719137"/>
          </a:xfrm>
        </p:grpSpPr>
        <p:sp>
          <p:nvSpPr>
            <p:cNvPr id="10"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cxnSp>
        <p:nvCxnSpPr>
          <p:cNvPr id="8" name="Gerade Verbindung 7"/>
          <p:cNvCxnSpPr/>
          <p:nvPr/>
        </p:nvCxnSpPr>
        <p:spPr>
          <a:xfrm>
            <a:off x="287338" y="4824635"/>
            <a:ext cx="86423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328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2" r:id="rId7"/>
    <p:sldLayoutId id="2147483664" r:id="rId8"/>
    <p:sldLayoutId id="2147483663" r:id="rId9"/>
    <p:sldLayoutId id="2147483665" r:id="rId10"/>
    <p:sldLayoutId id="2147483661" r:id="rId11"/>
    <p:sldLayoutId id="2147483667" r:id="rId12"/>
    <p:sldLayoutId id="2147483657" r:id="rId13"/>
    <p:sldLayoutId id="2147483670" r:id="rId14"/>
    <p:sldLayoutId id="2147483654" r:id="rId15"/>
    <p:sldLayoutId id="2147483655" r:id="rId16"/>
    <p:sldLayoutId id="2147483668" r:id="rId17"/>
    <p:sldLayoutId id="2147483658" r:id="rId18"/>
    <p:sldLayoutId id="2147483659" r:id="rId19"/>
  </p:sldLayoutIdLst>
  <p:hf hdr="0"/>
  <p:txStyles>
    <p:titleStyle>
      <a:lvl1pPr algn="l" defTabSz="914400" rtl="0" eaLnBrk="1" latinLnBrk="0" hangingPunct="1">
        <a:lnSpc>
          <a:spcPts val="2600"/>
        </a:lnSpc>
        <a:spcBef>
          <a:spcPts val="600"/>
        </a:spcBef>
        <a:buNone/>
        <a:defRPr sz="2400" kern="1200" cap="all" baseline="0">
          <a:solidFill>
            <a:schemeClr val="accent3"/>
          </a:solidFill>
          <a:latin typeface="Exo 2 Semi Bold" pitchFamily="50" charset="0"/>
          <a:ea typeface="+mj-ea"/>
          <a:cs typeface="+mj-cs"/>
        </a:defRPr>
      </a:lvl1pPr>
    </p:titleStyle>
    <p:body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6784" y="1584403"/>
            <a:ext cx="5040000" cy="863968"/>
          </a:xfrm>
        </p:spPr>
        <p:txBody>
          <a:bodyPr/>
          <a:lstStyle/>
          <a:p>
            <a:r>
              <a:rPr lang="en-US" dirty="0" err="1" smtClean="0"/>
              <a:t>Vorlesung</a:t>
            </a:r>
            <a:r>
              <a:rPr lang="en-US" dirty="0" smtClean="0"/>
              <a:t/>
            </a:r>
            <a:br>
              <a:rPr lang="en-US" dirty="0" smtClean="0"/>
            </a:br>
            <a:r>
              <a:rPr lang="en-US" b="1" dirty="0" err="1" smtClean="0"/>
              <a:t>Netzwerksicherheit</a:t>
            </a:r>
            <a:endParaRPr lang="de-DE" b="1" dirty="0"/>
          </a:p>
        </p:txBody>
      </p:sp>
      <p:sp>
        <p:nvSpPr>
          <p:cNvPr id="3" name="Untertitel 2"/>
          <p:cNvSpPr>
            <a:spLocks noGrp="1"/>
          </p:cNvSpPr>
          <p:nvPr>
            <p:ph type="subTitle" idx="1"/>
          </p:nvPr>
        </p:nvSpPr>
        <p:spPr>
          <a:xfrm>
            <a:off x="1296784" y="2880419"/>
            <a:ext cx="5040000" cy="935896"/>
          </a:xfrm>
        </p:spPr>
        <p:txBody>
          <a:bodyPr/>
          <a:lstStyle/>
          <a:p>
            <a:r>
              <a:rPr lang="en-US" sz="2400" dirty="0" err="1" smtClean="0"/>
              <a:t>Sommersemester</a:t>
            </a:r>
            <a:r>
              <a:rPr lang="en-US" sz="2400" dirty="0" smtClean="0"/>
              <a:t> 2023</a:t>
            </a:r>
          </a:p>
          <a:p>
            <a:r>
              <a:rPr lang="en-US" sz="2400" dirty="0" smtClean="0"/>
              <a:t>Mo. 14-16 </a:t>
            </a:r>
            <a:r>
              <a:rPr lang="en-US" sz="2400" dirty="0" err="1" smtClean="0"/>
              <a:t>Uhr</a:t>
            </a:r>
            <a:endParaRPr lang="de-DE" sz="2400" dirty="0"/>
          </a:p>
        </p:txBody>
      </p:sp>
    </p:spTree>
    <p:extLst>
      <p:ext uri="{BB962C8B-B14F-4D97-AF65-F5344CB8AC3E}">
        <p14:creationId xmlns:p14="http://schemas.microsoft.com/office/powerpoint/2010/main" xmlns="" val="3108132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a:t>
            </a:r>
            <a:r>
              <a:rPr lang="en-US" b="1" dirty="0" smtClean="0"/>
              <a:t>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a:t>
            </a:fld>
            <a:endParaRPr lang="de-DE"/>
          </a:p>
        </p:txBody>
      </p:sp>
      <p:sp>
        <p:nvSpPr>
          <p:cNvPr id="7" name="Textfeld 6"/>
          <p:cNvSpPr txBox="1"/>
          <p:nvPr/>
        </p:nvSpPr>
        <p:spPr>
          <a:xfrm>
            <a:off x="6161130" y="1419269"/>
            <a:ext cx="2759033" cy="3416320"/>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 Updates:</a:t>
            </a:r>
          </a:p>
          <a:p>
            <a:pPr marL="342900" indent="-342900">
              <a:spcAft>
                <a:spcPts val="420"/>
              </a:spcAft>
              <a:buFont typeface="Wingdings" pitchFamily="2" charset="2"/>
              <a:buChar char="§"/>
            </a:pPr>
            <a:r>
              <a:rPr lang="en-US" sz="1400" dirty="0" smtClean="0">
                <a:solidFill>
                  <a:schemeClr val="accent2"/>
                </a:solidFill>
                <a:latin typeface="+mj-lt"/>
              </a:rPr>
              <a:t>RFC 2712</a:t>
            </a:r>
          </a:p>
          <a:p>
            <a:pPr marL="342900" indent="-342900">
              <a:spcAft>
                <a:spcPts val="420"/>
              </a:spcAft>
              <a:buFont typeface="Wingdings" pitchFamily="2" charset="2"/>
              <a:buChar char="§"/>
            </a:pPr>
            <a:r>
              <a:rPr lang="en-US" sz="1400" dirty="0" smtClean="0">
                <a:solidFill>
                  <a:schemeClr val="accent2"/>
                </a:solidFill>
                <a:latin typeface="+mj-lt"/>
              </a:rPr>
              <a:t>RFC 2817</a:t>
            </a:r>
          </a:p>
          <a:p>
            <a:pPr marL="342900" indent="-342900">
              <a:spcAft>
                <a:spcPts val="420"/>
              </a:spcAft>
              <a:buFont typeface="Wingdings" pitchFamily="2" charset="2"/>
              <a:buChar char="§"/>
            </a:pPr>
            <a:r>
              <a:rPr lang="en-US" sz="1400" dirty="0" smtClean="0">
                <a:solidFill>
                  <a:schemeClr val="accent2"/>
                </a:solidFill>
                <a:latin typeface="+mj-lt"/>
              </a:rPr>
              <a:t>RFC 2818</a:t>
            </a:r>
          </a:p>
          <a:p>
            <a:pPr marL="342900" indent="-342900">
              <a:spcAft>
                <a:spcPts val="420"/>
              </a:spcAft>
              <a:buFont typeface="Wingdings" pitchFamily="2" charset="2"/>
              <a:buChar char="§"/>
            </a:pPr>
            <a:r>
              <a:rPr lang="en-US" sz="1400" dirty="0" smtClean="0">
                <a:solidFill>
                  <a:schemeClr val="accent2"/>
                </a:solidFill>
                <a:latin typeface="+mj-lt"/>
              </a:rPr>
              <a:t>RFC 3268</a:t>
            </a:r>
          </a:p>
          <a:p>
            <a:pPr marL="342900" indent="-342900">
              <a:spcAft>
                <a:spcPts val="420"/>
              </a:spcAft>
              <a:buFont typeface="Wingdings" pitchFamily="2" charset="2"/>
              <a:buChar char="§"/>
            </a:pPr>
            <a:r>
              <a:rPr lang="en-US" sz="1400" dirty="0" smtClean="0">
                <a:solidFill>
                  <a:schemeClr val="accent2"/>
                </a:solidFill>
                <a:latin typeface="+mj-lt"/>
              </a:rPr>
              <a:t>RFC 3546</a:t>
            </a:r>
          </a:p>
          <a:p>
            <a:pPr marL="800100" lvl="1" indent="-342900">
              <a:spcAft>
                <a:spcPts val="420"/>
              </a:spcAft>
              <a:buFont typeface="Wingdings" pitchFamily="2" charset="2"/>
              <a:buChar char="§"/>
            </a:pPr>
            <a:r>
              <a:rPr lang="en-US" sz="1400" dirty="0" err="1" smtClean="0">
                <a:solidFill>
                  <a:schemeClr val="accent2"/>
                </a:solidFill>
                <a:latin typeface="+mj-lt"/>
              </a:rPr>
              <a:t>Erweiterungen</a:t>
            </a:r>
            <a:r>
              <a:rPr lang="en-US" sz="1400" dirty="0" smtClean="0">
                <a:solidFill>
                  <a:schemeClr val="accent2"/>
                </a:solidFill>
                <a:latin typeface="+mj-lt"/>
              </a:rPr>
              <a:t> (</a:t>
            </a:r>
            <a:r>
              <a:rPr lang="en-US" sz="1400" dirty="0" err="1" smtClean="0">
                <a:solidFill>
                  <a:schemeClr val="accent2"/>
                </a:solidFill>
                <a:latin typeface="+mj-lt"/>
              </a:rPr>
              <a:t>z.B</a:t>
            </a:r>
            <a:r>
              <a:rPr lang="en-US" sz="1400" dirty="0" smtClean="0">
                <a:solidFill>
                  <a:schemeClr val="accent2"/>
                </a:solidFill>
                <a:latin typeface="+mj-lt"/>
              </a:rPr>
              <a:t>. SNI)</a:t>
            </a:r>
          </a:p>
          <a:p>
            <a:pPr marL="342900" indent="-342900">
              <a:spcAft>
                <a:spcPts val="420"/>
              </a:spcAft>
              <a:buFont typeface="Wingdings" pitchFamily="2" charset="2"/>
              <a:buChar char="§"/>
            </a:pPr>
            <a:r>
              <a:rPr lang="en-US" sz="1400" dirty="0" smtClean="0">
                <a:solidFill>
                  <a:schemeClr val="accent2"/>
                </a:solidFill>
                <a:latin typeface="+mj-lt"/>
              </a:rPr>
              <a:t>RFC 5746</a:t>
            </a:r>
          </a:p>
          <a:p>
            <a:pPr marL="342900" indent="-342900">
              <a:spcAft>
                <a:spcPts val="420"/>
              </a:spcAft>
              <a:buFont typeface="Wingdings" pitchFamily="2" charset="2"/>
              <a:buChar char="§"/>
            </a:pPr>
            <a:r>
              <a:rPr lang="en-US" sz="1400" dirty="0" smtClean="0">
                <a:solidFill>
                  <a:schemeClr val="accent2"/>
                </a:solidFill>
                <a:latin typeface="+mj-lt"/>
              </a:rPr>
              <a:t>RFC 6176</a:t>
            </a:r>
          </a:p>
          <a:p>
            <a:pPr marL="800100" lvl="1" indent="-342900">
              <a:spcAft>
                <a:spcPts val="420"/>
              </a:spcAft>
              <a:buFont typeface="Wingdings" pitchFamily="2" charset="2"/>
              <a:buChar char="§"/>
            </a:pPr>
            <a:r>
              <a:rPr lang="en-US" sz="1400" dirty="0" smtClean="0">
                <a:solidFill>
                  <a:schemeClr val="accent2"/>
                </a:solidFill>
                <a:latin typeface="+mj-lt"/>
              </a:rPr>
              <a:t>Prohibiting SSLv2</a:t>
            </a:r>
          </a:p>
          <a:p>
            <a:pPr marL="342900" indent="-342900">
              <a:spcAft>
                <a:spcPts val="420"/>
              </a:spcAft>
              <a:buFont typeface="Wingdings" pitchFamily="2" charset="2"/>
              <a:buChar char="§"/>
            </a:pPr>
            <a:r>
              <a:rPr lang="en-US" sz="1400" dirty="0" smtClean="0">
                <a:solidFill>
                  <a:schemeClr val="accent2"/>
                </a:solidFill>
                <a:latin typeface="+mj-lt"/>
              </a:rPr>
              <a:t>RFC 7465</a:t>
            </a:r>
          </a:p>
          <a:p>
            <a:pPr marL="342900" indent="-342900">
              <a:spcAft>
                <a:spcPts val="420"/>
              </a:spcAft>
              <a:buFont typeface="Wingdings" pitchFamily="2" charset="2"/>
              <a:buChar char="§"/>
            </a:pPr>
            <a:r>
              <a:rPr lang="en-US" sz="1400" dirty="0" smtClean="0">
                <a:solidFill>
                  <a:schemeClr val="accent2"/>
                </a:solidFill>
                <a:latin typeface="+mj-lt"/>
              </a:rPr>
              <a:t>RFC 7507</a:t>
            </a:r>
          </a:p>
          <a:p>
            <a:pPr marL="342900" indent="-342900">
              <a:spcAft>
                <a:spcPts val="420"/>
              </a:spcAft>
              <a:buFont typeface="Wingdings" pitchFamily="2" charset="2"/>
              <a:buChar char="§"/>
            </a:pPr>
            <a:r>
              <a:rPr lang="en-US" sz="1400" dirty="0" smtClean="0">
                <a:solidFill>
                  <a:schemeClr val="accent2"/>
                </a:solidFill>
                <a:latin typeface="+mj-lt"/>
              </a:rPr>
              <a:t>RFC 7919</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100</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pic>
        <p:nvPicPr>
          <p:cNvPr id="113666" name="Picture 2" descr="https://efail.de/media/img/smime-attack.png"/>
          <p:cNvPicPr>
            <a:picLocks noChangeAspect="1" noChangeArrowheads="1"/>
          </p:cNvPicPr>
          <p:nvPr/>
        </p:nvPicPr>
        <p:blipFill>
          <a:blip r:embed="rId3" cstate="print"/>
          <a:srcRect/>
          <a:stretch>
            <a:fillRect/>
          </a:stretch>
        </p:blipFill>
        <p:spPr bwMode="auto">
          <a:xfrm>
            <a:off x="379090" y="2007620"/>
            <a:ext cx="8444510" cy="2750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113666"/>
                                        </p:tgtEl>
                                        <p:attrNameLst>
                                          <p:attrName>style.visibility</p:attrName>
                                        </p:attrNameLst>
                                      </p:cBhvr>
                                      <p:to>
                                        <p:strVal val="visible"/>
                                      </p:to>
                                    </p:set>
                                    <p:anim from="(-#ppt_w/2)" to="(#ppt_x)" calcmode="lin" valueType="num">
                                      <p:cBhvr>
                                        <p:cTn id="7" dur="600" fill="hold">
                                          <p:stCondLst>
                                            <p:cond delay="0"/>
                                          </p:stCondLst>
                                        </p:cTn>
                                        <p:tgtEl>
                                          <p:spTgt spid="113666"/>
                                        </p:tgtEl>
                                        <p:attrNameLst>
                                          <p:attrName>ppt_x</p:attrName>
                                        </p:attrNameLst>
                                      </p:cBhvr>
                                    </p:anim>
                                    <p:anim from="0" to="-1.0" calcmode="lin" valueType="num">
                                      <p:cBhvr>
                                        <p:cTn id="8" dur="200" decel="50000" autoRev="1" fill="hold">
                                          <p:stCondLst>
                                            <p:cond delay="600"/>
                                          </p:stCondLst>
                                        </p:cTn>
                                        <p:tgtEl>
                                          <p:spTgt spid="113666"/>
                                        </p:tgtEl>
                                        <p:attrNameLst>
                                          <p:attrName>xshear</p:attrName>
                                        </p:attrNameLst>
                                      </p:cBhvr>
                                    </p:anim>
                                    <p:animScale>
                                      <p:cBhvr>
                                        <p:cTn id="9" dur="200" decel="100000" autoRev="1" fill="hold">
                                          <p:stCondLst>
                                            <p:cond delay="600"/>
                                          </p:stCondLst>
                                        </p:cTn>
                                        <p:tgtEl>
                                          <p:spTgt spid="113666"/>
                                        </p:tgtEl>
                                      </p:cBhvr>
                                      <p:from x="100000" y="100000"/>
                                      <p:to x="80000" y="100000"/>
                                    </p:animScale>
                                    <p:anim by="(#ppt_h/3+#ppt_w*0.1)" calcmode="lin" valueType="num">
                                      <p:cBhvr additive="sum">
                                        <p:cTn id="10" dur="200" decel="100000" autoRev="1" fill="hold">
                                          <p:stCondLst>
                                            <p:cond delay="600"/>
                                          </p:stCondLst>
                                        </p:cTn>
                                        <p:tgtEl>
                                          <p:spTgt spid="113666"/>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101</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pic>
        <p:nvPicPr>
          <p:cNvPr id="113666" name="Picture 2" descr="https://efail.de/media/img/smime-attack.png"/>
          <p:cNvPicPr>
            <a:picLocks noChangeAspect="1" noChangeArrowheads="1"/>
          </p:cNvPicPr>
          <p:nvPr/>
        </p:nvPicPr>
        <p:blipFill>
          <a:blip r:embed="rId3" cstate="print"/>
          <a:srcRect/>
          <a:stretch>
            <a:fillRect/>
          </a:stretch>
        </p:blipFill>
        <p:spPr bwMode="auto">
          <a:xfrm>
            <a:off x="379090" y="2007620"/>
            <a:ext cx="8444510" cy="2750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113666"/>
                                        </p:tgtEl>
                                        <p:attrNameLst>
                                          <p:attrName>ppt_x</p:attrName>
                                        </p:attrNameLst>
                                      </p:cBhvr>
                                      <p:tavLst>
                                        <p:tav tm="0">
                                          <p:val>
                                            <p:strVal val="ppt_x"/>
                                          </p:val>
                                        </p:tav>
                                        <p:tav tm="100000">
                                          <p:val>
                                            <p:strVal val="ppt_x"/>
                                          </p:val>
                                        </p:tav>
                                      </p:tavLst>
                                    </p:anim>
                                    <p:anim calcmode="lin" valueType="num">
                                      <p:cBhvr additive="base">
                                        <p:cTn id="7" dur="500"/>
                                        <p:tgtEl>
                                          <p:spTgt spid="113666"/>
                                        </p:tgtEl>
                                        <p:attrNameLst>
                                          <p:attrName>ppt_y</p:attrName>
                                        </p:attrNameLst>
                                      </p:cBhvr>
                                      <p:tavLst>
                                        <p:tav tm="0">
                                          <p:val>
                                            <p:strVal val="ppt_y"/>
                                          </p:val>
                                        </p:tav>
                                        <p:tav tm="100000">
                                          <p:val>
                                            <p:strVal val="1+ppt_h/2"/>
                                          </p:val>
                                        </p:tav>
                                      </p:tavLst>
                                    </p:anim>
                                    <p:set>
                                      <p:cBhvr>
                                        <p:cTn id="8" dur="1" fill="hold">
                                          <p:stCondLst>
                                            <p:cond delay="499"/>
                                          </p:stCondLst>
                                        </p:cTn>
                                        <p:tgtEl>
                                          <p:spTgt spid="11366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102</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grpSp>
        <p:nvGrpSpPr>
          <p:cNvPr id="11" name="Gruppieren 10"/>
          <p:cNvGrpSpPr/>
          <p:nvPr/>
        </p:nvGrpSpPr>
        <p:grpSpPr>
          <a:xfrm>
            <a:off x="287338" y="1223963"/>
            <a:ext cx="8642350" cy="3600450"/>
            <a:chOff x="287338" y="1223963"/>
            <a:chExt cx="8642350" cy="3600450"/>
          </a:xfrm>
        </p:grpSpPr>
        <p:sp>
          <p:nvSpPr>
            <p:cNvPr id="10" name="Rechteck 9"/>
            <p:cNvSpPr/>
            <p:nvPr/>
          </p:nvSpPr>
          <p:spPr>
            <a:xfrm>
              <a:off x="287338" y="1223963"/>
              <a:ext cx="8642350" cy="3600450"/>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pic>
          <p:nvPicPr>
            <p:cNvPr id="114690" name="Picture 2" descr="https://efail.de/media/img/exfil1.png"/>
            <p:cNvPicPr>
              <a:picLocks noChangeAspect="1" noChangeArrowheads="1"/>
            </p:cNvPicPr>
            <p:nvPr/>
          </p:nvPicPr>
          <p:blipFill>
            <a:blip r:embed="rId3" cstate="print"/>
            <a:srcRect/>
            <a:stretch>
              <a:fillRect/>
            </a:stretch>
          </p:blipFill>
          <p:spPr bwMode="auto">
            <a:xfrm>
              <a:off x="1942977" y="1223963"/>
              <a:ext cx="5320306" cy="360045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103</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grpSp>
        <p:nvGrpSpPr>
          <p:cNvPr id="7" name="Gruppieren 10"/>
          <p:cNvGrpSpPr/>
          <p:nvPr/>
        </p:nvGrpSpPr>
        <p:grpSpPr>
          <a:xfrm>
            <a:off x="287338" y="1223963"/>
            <a:ext cx="8642350" cy="3600450"/>
            <a:chOff x="287338" y="1223963"/>
            <a:chExt cx="8642350" cy="3600450"/>
          </a:xfrm>
        </p:grpSpPr>
        <p:sp>
          <p:nvSpPr>
            <p:cNvPr id="10" name="Rechteck 9"/>
            <p:cNvSpPr/>
            <p:nvPr/>
          </p:nvSpPr>
          <p:spPr>
            <a:xfrm>
              <a:off x="287338" y="1223963"/>
              <a:ext cx="8642350" cy="3600450"/>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pic>
          <p:nvPicPr>
            <p:cNvPr id="114690" name="Picture 2" descr="https://efail.de/media/img/exfil1.png"/>
            <p:cNvPicPr>
              <a:picLocks noChangeAspect="1" noChangeArrowheads="1"/>
            </p:cNvPicPr>
            <p:nvPr/>
          </p:nvPicPr>
          <p:blipFill>
            <a:blip r:embed="rId3" cstate="print"/>
            <a:srcRect/>
            <a:stretch>
              <a:fillRect/>
            </a:stretch>
          </p:blipFill>
          <p:spPr bwMode="auto">
            <a:xfrm>
              <a:off x="1942977" y="1223963"/>
              <a:ext cx="5320306" cy="3600450"/>
            </a:xfrm>
            <a:prstGeom prst="rect">
              <a:avLst/>
            </a:prstGeom>
            <a:noFill/>
          </p:spPr>
        </p:pic>
      </p:grpSp>
      <p:pic>
        <p:nvPicPr>
          <p:cNvPr id="11" name="Picture 4" descr="https://efail.de/media/img/exfil2.png"/>
          <p:cNvPicPr>
            <a:picLocks noChangeAspect="1" noChangeArrowheads="1"/>
          </p:cNvPicPr>
          <p:nvPr/>
        </p:nvPicPr>
        <p:blipFill>
          <a:blip r:embed="rId4" cstate="print"/>
          <a:srcRect/>
          <a:stretch>
            <a:fillRect/>
          </a:stretch>
        </p:blipFill>
        <p:spPr bwMode="auto">
          <a:xfrm>
            <a:off x="1622573" y="2880419"/>
            <a:ext cx="5981700" cy="1047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2">
              <a:buFont typeface="Wingdings" pitchFamily="2" charset="2"/>
              <a:buChar char="§"/>
            </a:pPr>
            <a:r>
              <a:rPr lang="de-DE" dirty="0" smtClean="0"/>
              <a:t>CBC/CFB Gadget </a:t>
            </a:r>
            <a:r>
              <a:rPr lang="de-DE" dirty="0" err="1" smtClean="0"/>
              <a:t>Attack</a:t>
            </a:r>
            <a:endParaRPr lang="de-DE" dirty="0" smtClean="0"/>
          </a:p>
          <a:p>
            <a:pPr lvl="2">
              <a:buFont typeface="Wingdings" pitchFamily="2" charset="2"/>
              <a:buChar char="§"/>
            </a:pPr>
            <a:r>
              <a:rPr lang="de-DE" dirty="0" err="1" smtClean="0"/>
              <a:t>Direct</a:t>
            </a:r>
            <a:r>
              <a:rPr lang="de-DE" dirty="0" smtClean="0"/>
              <a:t> </a:t>
            </a:r>
            <a:r>
              <a:rPr lang="de-DE" dirty="0" err="1" smtClean="0"/>
              <a:t>Exfiltration</a:t>
            </a:r>
            <a:endParaRPr lang="de-DE" dirty="0" smtClean="0"/>
          </a:p>
          <a:p>
            <a:pPr>
              <a:buFont typeface="Wingdings" pitchFamily="2" charset="2"/>
              <a:buChar char="§"/>
            </a:pPr>
            <a:r>
              <a:rPr lang="de-DE" dirty="0" smtClean="0"/>
              <a:t>Problem: Aktive Inhalte</a:t>
            </a:r>
          </a:p>
          <a:p>
            <a:pPr lvl="1">
              <a:buFont typeface="Wingdings" pitchFamily="2" charset="2"/>
              <a:buChar char="§"/>
            </a:pPr>
            <a:r>
              <a:rPr lang="de-DE" dirty="0" smtClean="0"/>
              <a:t>Skripte ausführen / HTML interpretieren</a:t>
            </a:r>
          </a:p>
          <a:p>
            <a:pPr lvl="1">
              <a:buFont typeface="Wingdings" pitchFamily="2" charset="2"/>
              <a:buChar char="§"/>
            </a:pPr>
            <a:r>
              <a:rPr lang="de-DE" dirty="0" smtClean="0"/>
              <a:t>Bilder nachladen</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104</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106</a:t>
            </a:fld>
            <a:endParaRPr lang="de-DE"/>
          </a:p>
        </p:txBody>
      </p:sp>
      <p:graphicFrame>
        <p:nvGraphicFramePr>
          <p:cNvPr id="7" name="Tabelle 6"/>
          <p:cNvGraphicFramePr>
            <a:graphicFrameLocks noGrp="1"/>
          </p:cNvGraphicFramePr>
          <p:nvPr/>
        </p:nvGraphicFramePr>
        <p:xfrm>
          <a:off x="359344" y="2395706"/>
          <a:ext cx="8497640" cy="2284913"/>
        </p:xfrm>
        <a:graphic>
          <a:graphicData uri="http://schemas.openxmlformats.org/drawingml/2006/table">
            <a:tbl>
              <a:tblPr firstRow="1" bandRow="1">
                <a:tableStyleId>{21E4AEA4-8DFA-4A89-87EB-49C32662AFE0}</a:tableStyleId>
              </a:tblPr>
              <a:tblGrid>
                <a:gridCol w="2448968"/>
                <a:gridCol w="2016224"/>
                <a:gridCol w="1908038"/>
                <a:gridCol w="2124410"/>
              </a:tblGrid>
              <a:tr h="359593">
                <a:tc>
                  <a:txBody>
                    <a:bodyPr/>
                    <a:lstStyle/>
                    <a:p>
                      <a:endParaRPr lang="de-DE" sz="1200" dirty="0"/>
                    </a:p>
                  </a:txBody>
                  <a:tcPr/>
                </a:tc>
                <a:tc>
                  <a:txBody>
                    <a:bodyPr/>
                    <a:lstStyle/>
                    <a:p>
                      <a:r>
                        <a:rPr lang="de-DE" sz="1200" dirty="0" smtClean="0"/>
                        <a:t>S/MIME</a:t>
                      </a:r>
                      <a:endParaRPr lang="de-DE" sz="1200" dirty="0"/>
                    </a:p>
                  </a:txBody>
                  <a:tcPr/>
                </a:tc>
                <a:tc>
                  <a:txBody>
                    <a:bodyPr/>
                    <a:lstStyle/>
                    <a:p>
                      <a:r>
                        <a:rPr lang="de-DE" sz="1200" dirty="0" err="1" smtClean="0"/>
                        <a:t>OpenPGP</a:t>
                      </a:r>
                      <a:endParaRPr lang="de-DE" sz="1200" dirty="0"/>
                    </a:p>
                  </a:txBody>
                  <a:tcPr/>
                </a:tc>
                <a:tc>
                  <a:txBody>
                    <a:bodyPr/>
                    <a:lstStyle/>
                    <a:p>
                      <a:r>
                        <a:rPr lang="de-DE" sz="1200" dirty="0" smtClean="0"/>
                        <a:t>PGP 5.x</a:t>
                      </a:r>
                      <a:endParaRPr lang="de-DE" sz="1200" dirty="0"/>
                    </a:p>
                  </a:txBody>
                  <a:tcPr/>
                </a:tc>
              </a:tr>
              <a:tr h="370840">
                <a:tc>
                  <a:txBody>
                    <a:bodyPr/>
                    <a:lstStyle/>
                    <a:p>
                      <a:r>
                        <a:rPr lang="de-DE" sz="1200" dirty="0" smtClean="0"/>
                        <a:t>Asymmetrische Verschlüsselung</a:t>
                      </a:r>
                      <a:endParaRPr lang="de-DE" sz="1200" dirty="0"/>
                    </a:p>
                  </a:txBody>
                  <a:tcPr/>
                </a:tc>
                <a:tc>
                  <a:txBody>
                    <a:bodyPr/>
                    <a:lstStyle/>
                    <a:p>
                      <a:r>
                        <a:rPr lang="de-DE" sz="1200" dirty="0" smtClean="0"/>
                        <a:t>RSA</a:t>
                      </a:r>
                      <a:endParaRPr lang="de-DE" sz="1200" dirty="0"/>
                    </a:p>
                  </a:txBody>
                  <a:tcPr/>
                </a:tc>
                <a:tc>
                  <a:txBody>
                    <a:bodyPr/>
                    <a:lstStyle/>
                    <a:p>
                      <a:r>
                        <a:rPr lang="de-DE" sz="1200" dirty="0" smtClean="0"/>
                        <a:t>RSA, </a:t>
                      </a:r>
                      <a:r>
                        <a:rPr lang="de-DE" sz="1200" dirty="0" err="1" smtClean="0"/>
                        <a:t>ElGamal</a:t>
                      </a:r>
                      <a:r>
                        <a:rPr lang="de-DE" sz="1200" dirty="0" smtClean="0"/>
                        <a:t>, </a:t>
                      </a:r>
                      <a:r>
                        <a:rPr lang="de-DE" sz="1200" dirty="0" err="1" smtClean="0"/>
                        <a:t>Elliptic</a:t>
                      </a:r>
                      <a:r>
                        <a:rPr lang="de-DE" sz="1200" dirty="0" smtClean="0"/>
                        <a:t> </a:t>
                      </a:r>
                      <a:r>
                        <a:rPr lang="de-DE" sz="1200" dirty="0" err="1" smtClean="0"/>
                        <a:t>Curves</a:t>
                      </a:r>
                      <a:r>
                        <a:rPr lang="de-DE" sz="1200" dirty="0" smtClean="0"/>
                        <a:t>, Diffie-Hellman</a:t>
                      </a:r>
                      <a:endParaRPr lang="de-DE" sz="1200" dirty="0"/>
                    </a:p>
                  </a:txBody>
                  <a:tcPr/>
                </a:tc>
                <a:tc>
                  <a:txBody>
                    <a:bodyPr/>
                    <a:lstStyle/>
                    <a:p>
                      <a:r>
                        <a:rPr lang="de-DE" sz="1200" dirty="0" smtClean="0"/>
                        <a:t>RSA, </a:t>
                      </a:r>
                      <a:r>
                        <a:rPr lang="de-DE" sz="1200" dirty="0" err="1" smtClean="0"/>
                        <a:t>ElGamal</a:t>
                      </a:r>
                      <a:endParaRPr lang="de-DE" sz="1200" dirty="0"/>
                    </a:p>
                  </a:txBody>
                  <a:tcPr/>
                </a:tc>
              </a:tr>
              <a:tr h="370840">
                <a:tc>
                  <a:txBody>
                    <a:bodyPr/>
                    <a:lstStyle/>
                    <a:p>
                      <a:r>
                        <a:rPr lang="de-DE" sz="1200" dirty="0" smtClean="0"/>
                        <a:t>Asymmetrische Signatur</a:t>
                      </a:r>
                      <a:endParaRPr lang="de-DE" sz="1200" dirty="0"/>
                    </a:p>
                  </a:txBody>
                  <a:tcPr/>
                </a:tc>
                <a:tc>
                  <a:txBody>
                    <a:bodyPr/>
                    <a:lstStyle/>
                    <a:p>
                      <a:r>
                        <a:rPr lang="de-DE" sz="1200" dirty="0" smtClean="0"/>
                        <a:t>RSA</a:t>
                      </a:r>
                      <a:endParaRPr lang="de-DE" sz="1200" dirty="0"/>
                    </a:p>
                  </a:txBody>
                  <a:tcPr/>
                </a:tc>
                <a:tc>
                  <a:txBody>
                    <a:bodyPr/>
                    <a:lstStyle/>
                    <a:p>
                      <a:r>
                        <a:rPr lang="de-DE" sz="1200" dirty="0" smtClean="0"/>
                        <a:t>RSA, DSA,</a:t>
                      </a:r>
                      <a:r>
                        <a:rPr lang="de-DE" sz="1200" baseline="0" dirty="0" smtClean="0"/>
                        <a:t> </a:t>
                      </a:r>
                      <a:r>
                        <a:rPr lang="de-DE" sz="1200" baseline="0" dirty="0" err="1" smtClean="0"/>
                        <a:t>ElGamal</a:t>
                      </a:r>
                      <a:r>
                        <a:rPr lang="de-DE" sz="1200" baseline="0" dirty="0" smtClean="0"/>
                        <a:t>, ECDSA</a:t>
                      </a:r>
                      <a:endParaRPr lang="de-DE" sz="1200" dirty="0"/>
                    </a:p>
                  </a:txBody>
                  <a:tcPr/>
                </a:tc>
                <a:tc>
                  <a:txBody>
                    <a:bodyPr/>
                    <a:lstStyle/>
                    <a:p>
                      <a:r>
                        <a:rPr lang="de-DE" sz="1200" dirty="0" smtClean="0"/>
                        <a:t>RSA, DSA</a:t>
                      </a:r>
                      <a:endParaRPr lang="de-DE" sz="1200" dirty="0"/>
                    </a:p>
                  </a:txBody>
                  <a:tcPr/>
                </a:tc>
              </a:tr>
              <a:tr h="370840">
                <a:tc>
                  <a:txBody>
                    <a:bodyPr/>
                    <a:lstStyle/>
                    <a:p>
                      <a:r>
                        <a:rPr lang="de-DE" sz="1200" dirty="0" smtClean="0"/>
                        <a:t>Symmetrische Algorithmen</a:t>
                      </a:r>
                      <a:endParaRPr lang="de-DE" sz="1200" dirty="0"/>
                    </a:p>
                  </a:txBody>
                  <a:tcPr/>
                </a:tc>
                <a:tc>
                  <a:txBody>
                    <a:bodyPr/>
                    <a:lstStyle/>
                    <a:p>
                      <a:r>
                        <a:rPr lang="de-DE" sz="1200" dirty="0" err="1" smtClean="0"/>
                        <a:t>TripleDES</a:t>
                      </a:r>
                      <a:r>
                        <a:rPr lang="de-DE" sz="1200" dirty="0" smtClean="0"/>
                        <a:t>, DES, RC2</a:t>
                      </a:r>
                      <a:endParaRPr lang="de-DE" sz="1200" dirty="0"/>
                    </a:p>
                  </a:txBody>
                  <a:tcPr/>
                </a:tc>
                <a:tc>
                  <a:txBody>
                    <a:bodyPr/>
                    <a:lstStyle/>
                    <a:p>
                      <a:r>
                        <a:rPr lang="de-DE" sz="1200" dirty="0" err="1" smtClean="0"/>
                        <a:t>TripleDES</a:t>
                      </a:r>
                      <a:r>
                        <a:rPr lang="de-DE" sz="1200" dirty="0" smtClean="0"/>
                        <a:t>, CAST5, IDEA, </a:t>
                      </a:r>
                      <a:r>
                        <a:rPr lang="de-DE" sz="1200" dirty="0" err="1" smtClean="0"/>
                        <a:t>Blowfish</a:t>
                      </a:r>
                      <a:r>
                        <a:rPr lang="de-DE" sz="1200" dirty="0" smtClean="0"/>
                        <a:t>,</a:t>
                      </a:r>
                      <a:r>
                        <a:rPr lang="de-DE" sz="1200" baseline="0" dirty="0" smtClean="0"/>
                        <a:t> SaferSK128, </a:t>
                      </a:r>
                      <a:r>
                        <a:rPr lang="de-DE" sz="1200" baseline="0" dirty="0" err="1" smtClean="0"/>
                        <a:t>Twofish</a:t>
                      </a:r>
                      <a:endParaRPr lang="de-DE" sz="1200" dirty="0"/>
                    </a:p>
                  </a:txBody>
                  <a:tcPr/>
                </a:tc>
                <a:tc>
                  <a:txBody>
                    <a:bodyPr/>
                    <a:lstStyle/>
                    <a:p>
                      <a:r>
                        <a:rPr lang="de-DE" sz="1200" dirty="0" err="1" smtClean="0"/>
                        <a:t>TripleDES</a:t>
                      </a:r>
                      <a:r>
                        <a:rPr lang="de-DE" sz="1200" dirty="0" smtClean="0"/>
                        <a:t>, IDEA, CAST5</a:t>
                      </a:r>
                      <a:endParaRPr lang="de-DE" sz="1200" dirty="0"/>
                    </a:p>
                  </a:txBody>
                  <a:tcPr/>
                </a:tc>
              </a:tr>
              <a:tr h="370840">
                <a:tc>
                  <a:txBody>
                    <a:bodyPr/>
                    <a:lstStyle/>
                    <a:p>
                      <a:r>
                        <a:rPr lang="de-DE" sz="1200" dirty="0" smtClean="0"/>
                        <a:t>Hash-Algorithmen</a:t>
                      </a:r>
                      <a:endParaRPr lang="de-DE" sz="1200" dirty="0"/>
                    </a:p>
                  </a:txBody>
                  <a:tcPr/>
                </a:tc>
                <a:tc>
                  <a:txBody>
                    <a:bodyPr/>
                    <a:lstStyle/>
                    <a:p>
                      <a:r>
                        <a:rPr lang="de-DE" sz="1200" dirty="0" smtClean="0"/>
                        <a:t>MD5, SHA-1</a:t>
                      </a:r>
                      <a:endParaRPr lang="de-DE" sz="1200" dirty="0"/>
                    </a:p>
                  </a:txBody>
                  <a:tcPr/>
                </a:tc>
                <a:tc>
                  <a:txBody>
                    <a:bodyPr/>
                    <a:lstStyle/>
                    <a:p>
                      <a:r>
                        <a:rPr lang="de-DE" sz="1200" dirty="0" smtClean="0"/>
                        <a:t>MD5, SHA-1, RIPE/MD-160,</a:t>
                      </a:r>
                      <a:r>
                        <a:rPr lang="de-DE" sz="1200" baseline="0" dirty="0" smtClean="0"/>
                        <a:t> MD2, Double-</a:t>
                      </a:r>
                      <a:r>
                        <a:rPr lang="de-DE" sz="1200" baseline="0" dirty="0" err="1" smtClean="0"/>
                        <a:t>width</a:t>
                      </a:r>
                      <a:r>
                        <a:rPr lang="de-DE" sz="1200" baseline="0" dirty="0" smtClean="0"/>
                        <a:t> SHA</a:t>
                      </a:r>
                      <a:endParaRPr lang="de-DE" sz="1200" dirty="0"/>
                    </a:p>
                  </a:txBody>
                  <a:tcPr/>
                </a:tc>
                <a:tc>
                  <a:txBody>
                    <a:bodyPr/>
                    <a:lstStyle/>
                    <a:p>
                      <a:r>
                        <a:rPr lang="de-DE" sz="1200" dirty="0" smtClean="0"/>
                        <a:t>MD5, SHA-1</a:t>
                      </a:r>
                      <a:endParaRPr lang="de-DE" sz="12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from="(-#ppt_w/2)" to="(#ppt_x)" calcmode="lin" valueType="num">
                                      <p:cBhvr>
                                        <p:cTn id="7" dur="600" fill="hold">
                                          <p:stCondLst>
                                            <p:cond delay="0"/>
                                          </p:stCondLst>
                                        </p:cTn>
                                        <p:tgtEl>
                                          <p:spTgt spid="7"/>
                                        </p:tgtEl>
                                        <p:attrNameLst>
                                          <p:attrName>ppt_x</p:attrName>
                                        </p:attrNameLst>
                                      </p:cBhvr>
                                    </p:anim>
                                    <p:anim from="0" to="-1.0" calcmode="lin" valueType="num">
                                      <p:cBhvr>
                                        <p:cTn id="8" dur="200" decel="50000" autoRev="1" fill="hold">
                                          <p:stCondLst>
                                            <p:cond delay="600"/>
                                          </p:stCondLst>
                                        </p:cTn>
                                        <p:tgtEl>
                                          <p:spTgt spid="7"/>
                                        </p:tgtEl>
                                        <p:attrNameLst>
                                          <p:attrName>xshear</p:attrName>
                                        </p:attrNameLst>
                                      </p:cBhvr>
                                    </p:anim>
                                    <p:animScale>
                                      <p:cBhvr>
                                        <p:cTn id="9" dur="200" decel="100000" autoRev="1" fill="hold">
                                          <p:stCondLst>
                                            <p:cond delay="600"/>
                                          </p:stCondLst>
                                        </p:cTn>
                                        <p:tgtEl>
                                          <p:spTgt spid="7"/>
                                        </p:tgtEl>
                                      </p:cBhvr>
                                      <p:from x="100000" y="100000"/>
                                      <p:to x="80000" y="100000"/>
                                    </p:animScale>
                                    <p:anim by="(#ppt_h/3+#ppt_w*0.1)" calcmode="lin" valueType="num">
                                      <p:cBhvr additive="sum">
                                        <p:cTn id="10" dur="200" decel="100000" autoRev="1" fill="hold">
                                          <p:stCondLst>
                                            <p:cond delay="600"/>
                                          </p:stCondLst>
                                        </p:cTn>
                                        <p:tgtEl>
                                          <p:spTgt spid="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108</a:t>
            </a:fld>
            <a:endParaRPr lang="de-DE"/>
          </a:p>
        </p:txBody>
      </p:sp>
      <p:pic>
        <p:nvPicPr>
          <p:cNvPr id="116740" name="Picture 4"/>
          <p:cNvPicPr>
            <a:picLocks noChangeAspect="1" noChangeArrowheads="1"/>
          </p:cNvPicPr>
          <p:nvPr/>
        </p:nvPicPr>
        <p:blipFill>
          <a:blip r:embed="rId2" cstate="print"/>
          <a:srcRect/>
          <a:stretch>
            <a:fillRect/>
          </a:stretch>
        </p:blipFill>
        <p:spPr bwMode="auto">
          <a:xfrm>
            <a:off x="288032" y="936625"/>
            <a:ext cx="7727504" cy="3863752"/>
          </a:xfrm>
          <a:prstGeom prst="rect">
            <a:avLst/>
          </a:prstGeom>
          <a:solidFill>
            <a:srgbClr val="FAFAF9"/>
          </a:solid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wheel(4)">
                                      <p:cBhvr>
                                        <p:cTn id="7" dur="20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 gleiche Schutzziele</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r>
              <a:rPr lang="de-DE" dirty="0" smtClean="0"/>
              <a:t>Programmier-API seit Version 2.0 (</a:t>
            </a:r>
            <a:r>
              <a:rPr lang="de-DE" dirty="0" err="1" smtClean="0"/>
              <a:t>libgcrypt</a:t>
            </a:r>
            <a:r>
              <a:rPr lang="de-DE" dirty="0" smtClean="0"/>
              <a:t>)</a:t>
            </a:r>
          </a:p>
          <a:p>
            <a:pPr lvl="1">
              <a:buFont typeface="Wingdings" pitchFamily="2" charset="2"/>
              <a:buChar char="§"/>
            </a:pPr>
            <a:endParaRPr lang="de-DE" dirty="0" smtClean="0"/>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109</a:t>
            </a:fld>
            <a:endParaRPr lang="de-DE"/>
          </a:p>
        </p:txBody>
      </p:sp>
      <p:pic>
        <p:nvPicPr>
          <p:cNvPr id="116740" name="Picture 4"/>
          <p:cNvPicPr>
            <a:picLocks noChangeAspect="1" noChangeArrowheads="1"/>
          </p:cNvPicPr>
          <p:nvPr/>
        </p:nvPicPr>
        <p:blipFill>
          <a:blip r:embed="rId2" cstate="print"/>
          <a:srcRect/>
          <a:stretch>
            <a:fillRect/>
          </a:stretch>
        </p:blipFill>
        <p:spPr bwMode="auto">
          <a:xfrm>
            <a:off x="288032" y="936625"/>
            <a:ext cx="7727504" cy="3863752"/>
          </a:xfrm>
          <a:prstGeom prst="rect">
            <a:avLst/>
          </a:prstGeom>
          <a:solidFill>
            <a:srgbClr val="FAFAF9"/>
          </a:solid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xit" presetSubtype="16" fill="hold" nodeType="afterEffect">
                                  <p:stCondLst>
                                    <p:cond delay="0"/>
                                  </p:stCondLst>
                                  <p:childTnLst>
                                    <p:animEffect transition="out" filter="box(in)">
                                      <p:cBhvr>
                                        <p:cTn id="6" dur="500"/>
                                        <p:tgtEl>
                                          <p:spTgt spid="116740"/>
                                        </p:tgtEl>
                                      </p:cBhvr>
                                    </p:animEffect>
                                    <p:set>
                                      <p:cBhvr>
                                        <p:cTn id="7" dur="1" fill="hold">
                                          <p:stCondLst>
                                            <p:cond delay="499"/>
                                          </p:stCondLst>
                                        </p:cTn>
                                        <p:tgtEl>
                                          <p:spTgt spid="116740"/>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a:t>
            </a:r>
            <a:r>
              <a:rPr lang="en-US" b="1" dirty="0" smtClean="0"/>
              <a:t>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a:t>
            </a:fld>
            <a:endParaRPr lang="de-DE"/>
          </a:p>
        </p:txBody>
      </p:sp>
      <p:sp>
        <p:nvSpPr>
          <p:cNvPr id="7" name="Textfeld 6"/>
          <p:cNvSpPr txBox="1"/>
          <p:nvPr/>
        </p:nvSpPr>
        <p:spPr>
          <a:xfrm>
            <a:off x="6161130" y="1419269"/>
            <a:ext cx="2759033" cy="2616101"/>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TLSv1.1 Updates:</a:t>
            </a:r>
          </a:p>
          <a:p>
            <a:pPr marL="216000" indent="-216000">
              <a:spcAft>
                <a:spcPts val="420"/>
              </a:spcAft>
              <a:buFont typeface="Wingdings" pitchFamily="2" charset="2"/>
              <a:buChar char="§"/>
            </a:pPr>
            <a:r>
              <a:rPr lang="en-US" sz="1400" dirty="0" smtClean="0">
                <a:solidFill>
                  <a:schemeClr val="accent2"/>
                </a:solidFill>
                <a:latin typeface="+mj-lt"/>
              </a:rPr>
              <a:t>RFC 4366</a:t>
            </a:r>
          </a:p>
          <a:p>
            <a:pPr marL="216000" indent="-216000">
              <a:spcAft>
                <a:spcPts val="420"/>
              </a:spcAft>
              <a:buFont typeface="Wingdings" pitchFamily="2" charset="2"/>
              <a:buChar char="§"/>
            </a:pPr>
            <a:r>
              <a:rPr lang="en-US" sz="1400" dirty="0" smtClean="0">
                <a:solidFill>
                  <a:schemeClr val="accent2"/>
                </a:solidFill>
                <a:latin typeface="+mj-lt"/>
              </a:rPr>
              <a:t>RFC 4680</a:t>
            </a:r>
          </a:p>
          <a:p>
            <a:pPr marL="216000" indent="-216000">
              <a:spcAft>
                <a:spcPts val="420"/>
              </a:spcAft>
              <a:buFont typeface="Wingdings" pitchFamily="2" charset="2"/>
              <a:buChar char="§"/>
            </a:pPr>
            <a:r>
              <a:rPr lang="en-US" sz="1400" dirty="0" smtClean="0">
                <a:solidFill>
                  <a:schemeClr val="accent2"/>
                </a:solidFill>
                <a:latin typeface="+mj-lt"/>
              </a:rPr>
              <a:t>RFC 4681</a:t>
            </a:r>
          </a:p>
          <a:p>
            <a:pPr marL="216000" indent="-216000">
              <a:spcAft>
                <a:spcPts val="420"/>
              </a:spcAft>
              <a:buFont typeface="Wingdings" pitchFamily="2" charset="2"/>
              <a:buChar char="§"/>
            </a:pPr>
            <a:r>
              <a:rPr lang="en-US" sz="1400" dirty="0" smtClean="0">
                <a:solidFill>
                  <a:schemeClr val="accent2"/>
                </a:solidFill>
                <a:latin typeface="+mj-lt"/>
              </a:rPr>
              <a:t>RFC 5746</a:t>
            </a:r>
          </a:p>
          <a:p>
            <a:pPr marL="216000" indent="-216000">
              <a:spcAft>
                <a:spcPts val="420"/>
              </a:spcAft>
              <a:buFont typeface="Wingdings" pitchFamily="2" charset="2"/>
              <a:buChar char="§"/>
            </a:pPr>
            <a:r>
              <a:rPr lang="en-US" sz="1400" dirty="0" smtClean="0">
                <a:solidFill>
                  <a:schemeClr val="accent2"/>
                </a:solidFill>
                <a:latin typeface="+mj-lt"/>
              </a:rPr>
              <a:t>RFC 6176</a:t>
            </a:r>
          </a:p>
          <a:p>
            <a:pPr marL="673200" lvl="1" indent="-216000">
              <a:spcAft>
                <a:spcPts val="420"/>
              </a:spcAft>
              <a:buFont typeface="Wingdings" pitchFamily="2" charset="2"/>
              <a:buChar char="§"/>
            </a:pPr>
            <a:r>
              <a:rPr lang="en-US" sz="1400" dirty="0" smtClean="0">
                <a:solidFill>
                  <a:schemeClr val="accent2"/>
                </a:solidFill>
                <a:latin typeface="+mj-lt"/>
              </a:rPr>
              <a:t>Prohibiting SSLv2</a:t>
            </a:r>
          </a:p>
          <a:p>
            <a:pPr marL="216000" indent="-216000">
              <a:spcAft>
                <a:spcPts val="420"/>
              </a:spcAft>
              <a:buFont typeface="Wingdings" pitchFamily="2" charset="2"/>
              <a:buChar char="§"/>
            </a:pPr>
            <a:r>
              <a:rPr lang="en-US" sz="1400" dirty="0" smtClean="0">
                <a:solidFill>
                  <a:schemeClr val="accent2"/>
                </a:solidFill>
                <a:latin typeface="+mj-lt"/>
              </a:rPr>
              <a:t>RFC 7465</a:t>
            </a:r>
          </a:p>
          <a:p>
            <a:pPr marL="216000" indent="-216000">
              <a:spcAft>
                <a:spcPts val="420"/>
              </a:spcAft>
              <a:buFont typeface="Wingdings" pitchFamily="2" charset="2"/>
              <a:buChar char="§"/>
            </a:pPr>
            <a:r>
              <a:rPr lang="en-US" sz="1400" dirty="0" smtClean="0">
                <a:solidFill>
                  <a:schemeClr val="accent2"/>
                </a:solidFill>
                <a:latin typeface="+mj-lt"/>
              </a:rPr>
              <a:t>RFC 7507</a:t>
            </a:r>
          </a:p>
          <a:p>
            <a:pPr marL="216000" indent="-216000">
              <a:spcAft>
                <a:spcPts val="420"/>
              </a:spcAft>
              <a:buFont typeface="Wingdings" pitchFamily="2" charset="2"/>
              <a:buChar char="§"/>
            </a:pPr>
            <a:r>
              <a:rPr lang="en-US" sz="1400" dirty="0" smtClean="0">
                <a:solidFill>
                  <a:schemeClr val="accent2"/>
                </a:solidFill>
                <a:latin typeface="+mj-lt"/>
              </a:rPr>
              <a:t>RFC 7919</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 gleiche Schutzziele</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r>
              <a:rPr lang="de-DE" dirty="0" smtClean="0"/>
              <a:t>Programmier-API seit Version 2.0 (</a:t>
            </a:r>
            <a:r>
              <a:rPr lang="de-DE" dirty="0" err="1" smtClean="0"/>
              <a:t>libgcrypt</a:t>
            </a:r>
            <a:r>
              <a:rPr lang="de-DE" dirty="0" smtClean="0"/>
              <a:t>)</a:t>
            </a:r>
          </a:p>
          <a:p>
            <a:pPr>
              <a:buFont typeface="Wingdings" pitchFamily="2" charset="2"/>
              <a:buChar char="§"/>
            </a:pPr>
            <a:r>
              <a:rPr lang="de-DE" dirty="0" smtClean="0"/>
              <a:t>Ebenfalls, wie S/MIME, verwundbar gegen </a:t>
            </a:r>
            <a:r>
              <a:rPr lang="de-DE" dirty="0" err="1" smtClean="0"/>
              <a:t>Efail</a:t>
            </a:r>
            <a:r>
              <a:rPr lang="de-DE" dirty="0" smtClean="0"/>
              <a:t>!</a:t>
            </a:r>
          </a:p>
          <a:p>
            <a:pPr lvl="1">
              <a:buFont typeface="Wingdings" pitchFamily="2" charset="2"/>
              <a:buChar char="§"/>
            </a:pPr>
            <a:r>
              <a:rPr lang="de-DE" dirty="0" smtClean="0"/>
              <a:t>Update: </a:t>
            </a:r>
            <a:r>
              <a:rPr lang="de-DE" dirty="0" err="1" smtClean="0"/>
              <a:t>Modification</a:t>
            </a:r>
            <a:r>
              <a:rPr lang="de-DE" dirty="0" smtClean="0"/>
              <a:t> </a:t>
            </a:r>
            <a:r>
              <a:rPr lang="de-DE" dirty="0" err="1" smtClean="0"/>
              <a:t>Detection</a:t>
            </a:r>
            <a:r>
              <a:rPr lang="de-DE" dirty="0" smtClean="0"/>
              <a:t> Codes (MDC) verhindern Änderungen des </a:t>
            </a:r>
            <a:r>
              <a:rPr lang="de-DE" dirty="0" err="1" smtClean="0"/>
              <a:t>Ciphertexts</a:t>
            </a:r>
            <a:endParaRPr lang="de-DE" dirty="0" smtClean="0"/>
          </a:p>
          <a:p>
            <a:pPr lvl="1">
              <a:buFont typeface="Wingdings" pitchFamily="2" charset="2"/>
              <a:buChar char="§"/>
            </a:pPr>
            <a:endParaRPr lang="de-DE" dirty="0" smtClean="0"/>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Ende</a:t>
            </a:r>
            <a:endParaRPr lang="de-DE" dirty="0"/>
          </a:p>
        </p:txBody>
      </p:sp>
      <p:sp>
        <p:nvSpPr>
          <p:cNvPr id="3" name="Inhaltsplatzhalter 2"/>
          <p:cNvSpPr>
            <a:spLocks noGrp="1"/>
          </p:cNvSpPr>
          <p:nvPr>
            <p:ph idx="1"/>
          </p:nvPr>
        </p:nvSpPr>
        <p:spPr/>
        <p:txBody>
          <a:bodyPr/>
          <a:lstStyle/>
          <a:p>
            <a:pPr>
              <a:buNone/>
            </a:pPr>
            <a:r>
              <a:rPr lang="en-US" dirty="0" err="1" smtClean="0"/>
              <a:t>Vielen</a:t>
            </a:r>
            <a:r>
              <a:rPr lang="en-US" dirty="0" smtClean="0"/>
              <a:t> Dank </a:t>
            </a:r>
            <a:r>
              <a:rPr lang="en-US" dirty="0" err="1" smtClean="0"/>
              <a:t>für</a:t>
            </a:r>
            <a:r>
              <a:rPr lang="en-US" dirty="0" smtClean="0"/>
              <a:t> die </a:t>
            </a:r>
            <a:r>
              <a:rPr lang="en-US" dirty="0" err="1" smtClean="0"/>
              <a:t>Aufmerksamkeit</a:t>
            </a:r>
            <a:r>
              <a:rPr lang="en-US" dirty="0" smtClean="0"/>
              <a:t>!</a:t>
            </a:r>
          </a:p>
          <a:p>
            <a:pPr>
              <a:buNone/>
            </a:pPr>
            <a:r>
              <a:rPr lang="en-US" dirty="0" err="1" smtClean="0"/>
              <a:t>Fragen</a:t>
            </a:r>
            <a:r>
              <a:rPr lang="en-US" dirty="0" smtClean="0"/>
              <a:t>?</a:t>
            </a:r>
          </a:p>
          <a:p>
            <a:pPr>
              <a:buNone/>
            </a:pPr>
            <a:r>
              <a:rPr lang="en-US" dirty="0" err="1" smtClean="0"/>
              <a:t>Nächste</a:t>
            </a:r>
            <a:r>
              <a:rPr lang="en-US" dirty="0" smtClean="0"/>
              <a:t> </a:t>
            </a:r>
            <a:r>
              <a:rPr lang="en-US" dirty="0" err="1" smtClean="0"/>
              <a:t>Vorlesung</a:t>
            </a:r>
            <a:r>
              <a:rPr lang="en-US" dirty="0" smtClean="0"/>
              <a:t>:</a:t>
            </a:r>
          </a:p>
          <a:p>
            <a:pPr lvl="1">
              <a:buFont typeface="Wingdings" pitchFamily="2" charset="2"/>
              <a:buChar char="§"/>
            </a:pPr>
            <a:r>
              <a:rPr lang="en-US" dirty="0" smtClean="0"/>
              <a:t>Montag, 15. Mai 2023</a:t>
            </a:r>
          </a:p>
          <a:p>
            <a:pPr>
              <a:buNone/>
            </a:pPr>
            <a:r>
              <a:rPr lang="en-US" dirty="0" err="1" smtClean="0"/>
              <a:t>Nächste</a:t>
            </a:r>
            <a:r>
              <a:rPr lang="en-US" dirty="0" smtClean="0"/>
              <a:t> </a:t>
            </a:r>
            <a:r>
              <a:rPr lang="en-US" dirty="0" err="1" smtClean="0"/>
              <a:t>Übung</a:t>
            </a:r>
            <a:r>
              <a:rPr lang="en-US" dirty="0" smtClean="0"/>
              <a:t>:</a:t>
            </a:r>
          </a:p>
          <a:p>
            <a:pPr lvl="1">
              <a:buFont typeface="Wingdings" pitchFamily="2" charset="2"/>
              <a:buChar char="§"/>
            </a:pPr>
            <a:r>
              <a:rPr lang="en-US" dirty="0" err="1" smtClean="0"/>
              <a:t>Dienstag</a:t>
            </a:r>
            <a:r>
              <a:rPr lang="en-US" dirty="0" smtClean="0"/>
              <a:t>, 9. Mai 2023 – 16 </a:t>
            </a:r>
            <a:r>
              <a:rPr lang="en-US" dirty="0" err="1" smtClean="0"/>
              <a:t>Uhr</a:t>
            </a:r>
            <a:endParaRPr lang="en-US" dirty="0" smtClean="0"/>
          </a:p>
          <a:p>
            <a:pPr lvl="1">
              <a:buFont typeface="Wingdings" pitchFamily="2" charset="2"/>
              <a:buChar char="§"/>
            </a:pPr>
            <a:r>
              <a:rPr lang="en-US" dirty="0" err="1" smtClean="0"/>
              <a:t>Abgabe</a:t>
            </a:r>
            <a:r>
              <a:rPr lang="en-US" dirty="0" smtClean="0"/>
              <a:t> des </a:t>
            </a:r>
            <a:r>
              <a:rPr lang="en-US" dirty="0" err="1" smtClean="0"/>
              <a:t>Übungszettels</a:t>
            </a:r>
            <a:r>
              <a:rPr lang="en-US" dirty="0" smtClean="0"/>
              <a:t> </a:t>
            </a:r>
            <a:r>
              <a:rPr lang="en-US" dirty="0" err="1" smtClean="0"/>
              <a:t>bis</a:t>
            </a:r>
            <a:r>
              <a:rPr lang="en-US" dirty="0" smtClean="0"/>
              <a:t> morgen – 16 </a:t>
            </a:r>
            <a:r>
              <a:rPr lang="en-US" dirty="0" err="1" smtClean="0"/>
              <a:t>Uhr</a:t>
            </a:r>
            <a:endParaRPr lang="en-US"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a:t>
            </a:r>
            <a:r>
              <a:rPr lang="en-US" b="1" dirty="0" smtClean="0"/>
              <a:t>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12</a:t>
            </a:fld>
            <a:endParaRPr lang="de-DE"/>
          </a:p>
        </p:txBody>
      </p:sp>
      <p:sp>
        <p:nvSpPr>
          <p:cNvPr id="7" name="Textfeld 6"/>
          <p:cNvSpPr txBox="1"/>
          <p:nvPr/>
        </p:nvSpPr>
        <p:spPr>
          <a:xfrm>
            <a:off x="6161130" y="1080219"/>
            <a:ext cx="2759033" cy="3949799"/>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TLSv1.2 Updates:</a:t>
            </a:r>
          </a:p>
          <a:p>
            <a:pPr marL="216000" indent="-216000">
              <a:spcAft>
                <a:spcPts val="420"/>
              </a:spcAft>
              <a:buFont typeface="Wingdings" pitchFamily="2" charset="2"/>
              <a:buChar char="§"/>
            </a:pPr>
            <a:r>
              <a:rPr lang="en-US" sz="1400" dirty="0" smtClean="0">
                <a:solidFill>
                  <a:schemeClr val="accent2"/>
                </a:solidFill>
                <a:latin typeface="+mj-lt"/>
              </a:rPr>
              <a:t>RFC 5746</a:t>
            </a:r>
          </a:p>
          <a:p>
            <a:pPr marL="216000" indent="-216000">
              <a:spcAft>
                <a:spcPts val="420"/>
              </a:spcAft>
              <a:buFont typeface="Wingdings" pitchFamily="2" charset="2"/>
              <a:buChar char="§"/>
            </a:pPr>
            <a:r>
              <a:rPr lang="en-US" sz="1400" dirty="0" smtClean="0">
                <a:solidFill>
                  <a:schemeClr val="accent2"/>
                </a:solidFill>
                <a:latin typeface="+mj-lt"/>
              </a:rPr>
              <a:t>RFC 5878</a:t>
            </a:r>
          </a:p>
          <a:p>
            <a:pPr marL="216000" indent="-216000">
              <a:spcAft>
                <a:spcPts val="420"/>
              </a:spcAft>
              <a:buFont typeface="Wingdings" pitchFamily="2" charset="2"/>
              <a:buChar char="§"/>
            </a:pPr>
            <a:r>
              <a:rPr lang="en-US" sz="1400" dirty="0" smtClean="0">
                <a:solidFill>
                  <a:schemeClr val="accent2"/>
                </a:solidFill>
                <a:latin typeface="+mj-lt"/>
              </a:rPr>
              <a:t>RFC 6176</a:t>
            </a:r>
          </a:p>
          <a:p>
            <a:pPr marL="673200" lvl="1" indent="-216000">
              <a:spcAft>
                <a:spcPts val="420"/>
              </a:spcAft>
              <a:buFont typeface="Wingdings" pitchFamily="2" charset="2"/>
              <a:buChar char="§"/>
            </a:pPr>
            <a:r>
              <a:rPr lang="en-US" sz="1400" dirty="0" smtClean="0">
                <a:solidFill>
                  <a:schemeClr val="accent2"/>
                </a:solidFill>
                <a:latin typeface="+mj-lt"/>
              </a:rPr>
              <a:t>Prohibiting SSLv2</a:t>
            </a:r>
          </a:p>
          <a:p>
            <a:pPr marL="216000" indent="-216000">
              <a:spcAft>
                <a:spcPts val="420"/>
              </a:spcAft>
              <a:buFont typeface="Wingdings" pitchFamily="2" charset="2"/>
              <a:buChar char="§"/>
            </a:pPr>
            <a:r>
              <a:rPr lang="en-US" sz="1400" dirty="0" smtClean="0">
                <a:solidFill>
                  <a:schemeClr val="accent2"/>
                </a:solidFill>
                <a:latin typeface="+mj-lt"/>
              </a:rPr>
              <a:t>RFC 7465</a:t>
            </a:r>
          </a:p>
          <a:p>
            <a:pPr marL="673200" lvl="1" indent="-216000">
              <a:spcAft>
                <a:spcPts val="420"/>
              </a:spcAft>
              <a:buFont typeface="Wingdings" pitchFamily="2" charset="2"/>
              <a:buChar char="§"/>
            </a:pPr>
            <a:r>
              <a:rPr lang="en-US" sz="1400" dirty="0" smtClean="0">
                <a:solidFill>
                  <a:schemeClr val="accent2"/>
                </a:solidFill>
                <a:latin typeface="+mj-lt"/>
              </a:rPr>
              <a:t>Prohibiting RC4</a:t>
            </a:r>
          </a:p>
          <a:p>
            <a:pPr marL="216000" indent="-216000">
              <a:spcAft>
                <a:spcPts val="420"/>
              </a:spcAft>
              <a:buFont typeface="Wingdings" pitchFamily="2" charset="2"/>
              <a:buChar char="§"/>
            </a:pPr>
            <a:r>
              <a:rPr lang="en-US" sz="1400" dirty="0" smtClean="0">
                <a:solidFill>
                  <a:schemeClr val="accent2"/>
                </a:solidFill>
                <a:latin typeface="+mj-lt"/>
              </a:rPr>
              <a:t>RFC 7507</a:t>
            </a:r>
          </a:p>
          <a:p>
            <a:pPr marL="216000" indent="-216000">
              <a:spcAft>
                <a:spcPts val="420"/>
              </a:spcAft>
              <a:buFont typeface="Wingdings" pitchFamily="2" charset="2"/>
              <a:buChar char="§"/>
            </a:pPr>
            <a:r>
              <a:rPr lang="en-US" sz="1400" dirty="0" smtClean="0">
                <a:solidFill>
                  <a:schemeClr val="accent2"/>
                </a:solidFill>
                <a:latin typeface="+mj-lt"/>
              </a:rPr>
              <a:t>RFC 7568</a:t>
            </a:r>
          </a:p>
          <a:p>
            <a:pPr marL="673200" lvl="1" indent="-216000">
              <a:spcAft>
                <a:spcPts val="420"/>
              </a:spcAft>
              <a:buFont typeface="Wingdings" pitchFamily="2" charset="2"/>
              <a:buChar char="§"/>
            </a:pPr>
            <a:r>
              <a:rPr lang="en-US" sz="1400" dirty="0" smtClean="0">
                <a:solidFill>
                  <a:schemeClr val="accent2"/>
                </a:solidFill>
                <a:latin typeface="+mj-lt"/>
              </a:rPr>
              <a:t>Deprecating SSLv3</a:t>
            </a:r>
          </a:p>
          <a:p>
            <a:pPr marL="216000" indent="-216000">
              <a:spcAft>
                <a:spcPts val="420"/>
              </a:spcAft>
              <a:buFont typeface="Wingdings" pitchFamily="2" charset="2"/>
              <a:buChar char="§"/>
            </a:pPr>
            <a:r>
              <a:rPr lang="en-US" sz="1400" dirty="0" smtClean="0">
                <a:solidFill>
                  <a:schemeClr val="accent2"/>
                </a:solidFill>
                <a:latin typeface="+mj-lt"/>
              </a:rPr>
              <a:t>RFC 7627</a:t>
            </a:r>
          </a:p>
          <a:p>
            <a:pPr marL="216000" indent="-216000">
              <a:spcAft>
                <a:spcPts val="420"/>
              </a:spcAft>
              <a:buFont typeface="Wingdings" pitchFamily="2" charset="2"/>
              <a:buChar char="§"/>
            </a:pPr>
            <a:r>
              <a:rPr lang="en-US" sz="1400" dirty="0" smtClean="0">
                <a:solidFill>
                  <a:schemeClr val="accent2"/>
                </a:solidFill>
                <a:latin typeface="+mj-lt"/>
              </a:rPr>
              <a:t>RFC 7685</a:t>
            </a:r>
          </a:p>
          <a:p>
            <a:pPr marL="216000" indent="-216000">
              <a:spcAft>
                <a:spcPts val="420"/>
              </a:spcAft>
              <a:buFont typeface="Wingdings" pitchFamily="2" charset="2"/>
              <a:buChar char="§"/>
            </a:pPr>
            <a:r>
              <a:rPr lang="en-US" sz="1400" dirty="0" smtClean="0">
                <a:solidFill>
                  <a:schemeClr val="accent2"/>
                </a:solidFill>
                <a:latin typeface="+mj-lt"/>
              </a:rPr>
              <a:t>RFC 7905</a:t>
            </a:r>
          </a:p>
          <a:p>
            <a:pPr marL="216000" indent="-216000">
              <a:spcAft>
                <a:spcPts val="420"/>
              </a:spcAft>
              <a:buFont typeface="Wingdings" pitchFamily="2" charset="2"/>
              <a:buChar char="§"/>
            </a:pPr>
            <a:r>
              <a:rPr lang="en-US" sz="1400" dirty="0" smtClean="0">
                <a:solidFill>
                  <a:schemeClr val="accent2"/>
                </a:solidFill>
                <a:latin typeface="+mj-lt"/>
              </a:rPr>
              <a:t>RFC 7919</a:t>
            </a:r>
          </a:p>
          <a:p>
            <a:pPr marL="216000" indent="-216000">
              <a:spcAft>
                <a:spcPts val="420"/>
              </a:spcAft>
              <a:buFont typeface="Wingdings" pitchFamily="2" charset="2"/>
              <a:buChar char="§"/>
            </a:pPr>
            <a:r>
              <a:rPr lang="en-US" sz="1400" dirty="0" smtClean="0">
                <a:solidFill>
                  <a:schemeClr val="accent2"/>
                </a:solidFill>
                <a:latin typeface="+mj-lt"/>
              </a:rPr>
              <a:t>RFC 8447</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a:t>
            </a:r>
            <a:r>
              <a:rPr lang="en-US" b="1" dirty="0" smtClean="0"/>
              <a:t>TLSv1.3 (RFC 8446)</a:t>
            </a:r>
            <a:endParaRPr lang="de-DE" b="1"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13</a:t>
            </a:fld>
            <a:endParaRPr lang="de-DE"/>
          </a:p>
        </p:txBody>
      </p:sp>
      <p:sp>
        <p:nvSpPr>
          <p:cNvPr id="7" name="Textfeld 6"/>
          <p:cNvSpPr txBox="1"/>
          <p:nvPr/>
        </p:nvSpPr>
        <p:spPr>
          <a:xfrm>
            <a:off x="6161130" y="1419269"/>
            <a:ext cx="2759033" cy="482183"/>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TLSv1.3 Updates:</a:t>
            </a:r>
          </a:p>
          <a:p>
            <a:pPr marL="216000" indent="-216000">
              <a:spcAft>
                <a:spcPts val="420"/>
              </a:spcAft>
              <a:buFont typeface="Wingdings" pitchFamily="2" charset="2"/>
              <a:buChar char="§"/>
            </a:pPr>
            <a:r>
              <a:rPr lang="en-US" sz="1400" dirty="0" err="1" smtClean="0">
                <a:solidFill>
                  <a:schemeClr val="accent2"/>
                </a:solidFill>
                <a:latin typeface="+mj-lt"/>
              </a:rPr>
              <a:t>Bisher</a:t>
            </a:r>
            <a:r>
              <a:rPr lang="en-US" sz="1400" dirty="0" smtClean="0">
                <a:solidFill>
                  <a:schemeClr val="accent2"/>
                </a:solidFill>
                <a:latin typeface="+mj-lt"/>
              </a:rPr>
              <a:t> </a:t>
            </a:r>
            <a:r>
              <a:rPr lang="en-US" sz="1400" dirty="0" err="1" smtClean="0">
                <a:solidFill>
                  <a:schemeClr val="accent2"/>
                </a:solidFill>
                <a:latin typeface="+mj-lt"/>
              </a:rPr>
              <a:t>keine</a:t>
            </a:r>
            <a:endParaRPr lang="en-US" sz="1400" dirty="0" smtClean="0">
              <a:solidFill>
                <a:schemeClr val="accent2"/>
              </a:solidFill>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Aufbau</a:t>
            </a:r>
            <a:endParaRPr lang="en-US" dirty="0" smtClean="0"/>
          </a:p>
          <a:p>
            <a:pPr lvl="1">
              <a:buFont typeface="Wingdings" pitchFamily="2" charset="2"/>
              <a:buChar char="§"/>
            </a:pPr>
            <a:r>
              <a:rPr lang="en-US" dirty="0" smtClean="0"/>
              <a:t>TLS </a:t>
            </a:r>
            <a:r>
              <a:rPr lang="en-US" dirty="0" err="1" smtClean="0"/>
              <a:t>definiert</a:t>
            </a:r>
            <a:r>
              <a:rPr lang="en-US" dirty="0" smtClean="0"/>
              <a:t> </a:t>
            </a:r>
            <a:r>
              <a:rPr lang="en-US" b="1" dirty="0" err="1" smtClean="0"/>
              <a:t>zwei</a:t>
            </a:r>
            <a:r>
              <a:rPr lang="en-US" dirty="0" smtClean="0"/>
              <a:t> </a:t>
            </a:r>
            <a:r>
              <a:rPr lang="en-US" dirty="0" err="1" smtClean="0"/>
              <a:t>eigene</a:t>
            </a:r>
            <a:r>
              <a:rPr lang="en-US" dirty="0" smtClean="0"/>
              <a:t> </a:t>
            </a:r>
            <a:r>
              <a:rPr lang="en-US" dirty="0" err="1" smtClean="0"/>
              <a:t>Schichten</a:t>
            </a:r>
            <a:endParaRPr lang="de-DE" dirty="0" smtClean="0"/>
          </a:p>
          <a:p>
            <a:pPr lvl="2">
              <a:buFont typeface="Wingdings" pitchFamily="2" charset="2"/>
              <a:buChar char="§"/>
            </a:pPr>
            <a:r>
              <a:rPr lang="de-DE" dirty="0" smtClean="0"/>
              <a:t>Kontrollschicht</a:t>
            </a:r>
          </a:p>
          <a:p>
            <a:pPr lvl="3">
              <a:buFont typeface="Wingdings" pitchFamily="2" charset="2"/>
              <a:buChar char="§"/>
            </a:pPr>
            <a:r>
              <a:rPr lang="de-DE" dirty="0" smtClean="0"/>
              <a:t>TLS Handshake Protocol</a:t>
            </a:r>
          </a:p>
          <a:p>
            <a:pPr lvl="3">
              <a:buFont typeface="Wingdings" pitchFamily="2" charset="2"/>
              <a:buChar char="§"/>
            </a:pPr>
            <a:r>
              <a:rPr lang="de-DE" dirty="0" smtClean="0"/>
              <a:t>TLS </a:t>
            </a:r>
            <a:r>
              <a:rPr lang="de-DE" dirty="0" err="1" smtClean="0"/>
              <a:t>Cipher</a:t>
            </a:r>
            <a:r>
              <a:rPr lang="de-DE" dirty="0" smtClean="0"/>
              <a:t> </a:t>
            </a:r>
            <a:r>
              <a:rPr lang="de-DE" dirty="0" err="1" smtClean="0"/>
              <a:t>Spec</a:t>
            </a:r>
            <a:r>
              <a:rPr lang="de-DE" dirty="0" smtClean="0"/>
              <a:t>. Protocol</a:t>
            </a:r>
          </a:p>
          <a:p>
            <a:pPr lvl="3">
              <a:buFont typeface="Wingdings" pitchFamily="2" charset="2"/>
              <a:buChar char="§"/>
            </a:pPr>
            <a:r>
              <a:rPr lang="de-DE" dirty="0" smtClean="0"/>
              <a:t>TLS Alert Protocol</a:t>
            </a:r>
          </a:p>
          <a:p>
            <a:pPr lvl="3">
              <a:buFont typeface="Wingdings" pitchFamily="2" charset="2"/>
              <a:buChar char="§"/>
            </a:pPr>
            <a:r>
              <a:rPr lang="de-DE" dirty="0" smtClean="0"/>
              <a:t>TLS </a:t>
            </a:r>
            <a:r>
              <a:rPr lang="de-DE" dirty="0" err="1" smtClean="0"/>
              <a:t>Application</a:t>
            </a:r>
            <a:r>
              <a:rPr lang="de-DE" dirty="0" smtClean="0"/>
              <a:t> Data Protocol</a:t>
            </a:r>
          </a:p>
          <a:p>
            <a:pPr lvl="2">
              <a:buFont typeface="Wingdings" pitchFamily="2" charset="2"/>
              <a:buChar char="§"/>
            </a:pPr>
            <a:r>
              <a:rPr lang="de-DE" dirty="0" smtClean="0"/>
              <a:t>Nutzdatenschicht</a:t>
            </a:r>
          </a:p>
          <a:p>
            <a:pPr lvl="3">
              <a:buFont typeface="Wingdings" pitchFamily="2" charset="2"/>
              <a:buChar char="§"/>
            </a:pPr>
            <a:r>
              <a:rPr lang="de-DE" dirty="0" smtClean="0"/>
              <a:t>TLS </a:t>
            </a:r>
            <a:r>
              <a:rPr lang="de-DE" dirty="0" err="1" smtClean="0"/>
              <a:t>Record</a:t>
            </a:r>
            <a:r>
              <a:rPr lang="de-DE" dirty="0" smtClean="0"/>
              <a:t> Protocol</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lt">
                                    <p:tmPct val="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iterate type="lt">
                                    <p:tmPct val="0"/>
                                  </p:iterate>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8" presetClass="emph" presetSubtype="0" fill="hold" nodeType="clickEffect">
                                  <p:stCondLst>
                                    <p:cond delay="0"/>
                                  </p:stCondLst>
                                  <p:iterate type="lt">
                                    <p:tmPct val="4000"/>
                                  </p:iterate>
                                  <p:childTnLst>
                                    <p:set>
                                      <p:cBhvr override="childStyle">
                                        <p:cTn id="60" dur="500" fill="hold"/>
                                        <p:tgtEl>
                                          <p:spTgt spid="3">
                                            <p:txEl>
                                              <p:pRg st="3" end="3"/>
                                            </p:txEl>
                                          </p:spTgt>
                                        </p:tgtEl>
                                        <p:attrNameLst>
                                          <p:attrName>style.textDecorationUnderline</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8" presetClass="emph" presetSubtype="0" fill="hold" nodeType="clickEffect">
                                  <p:stCondLst>
                                    <p:cond delay="0"/>
                                  </p:stCondLst>
                                  <p:iterate type="lt">
                                    <p:tmPct val="4000"/>
                                  </p:iterate>
                                  <p:childTnLst>
                                    <p:set>
                                      <p:cBhvr override="childStyle">
                                        <p:cTn id="64" dur="500" fill="hold"/>
                                        <p:tgtEl>
                                          <p:spTgt spid="3">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Handshake Protocol</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Ablauf</a:t>
            </a:r>
          </a:p>
          <a:p>
            <a:pPr lvl="1">
              <a:buFont typeface="Wingdings" pitchFamily="2" charset="2"/>
              <a:buChar char="§"/>
            </a:pPr>
            <a:r>
              <a:rPr lang="de-DE" dirty="0" err="1" smtClean="0"/>
              <a:t>Cipher</a:t>
            </a:r>
            <a:r>
              <a:rPr lang="de-DE" dirty="0" smtClean="0"/>
              <a:t> Auswahl / Abstimmung</a:t>
            </a:r>
          </a:p>
          <a:p>
            <a:pPr lvl="2">
              <a:buFont typeface="Wingdings" pitchFamily="2" charset="2"/>
              <a:buChar char="§"/>
            </a:pPr>
            <a:r>
              <a:rPr lang="de-DE" dirty="0" smtClean="0"/>
              <a:t>                       Es gibt auch NULL-Encryption</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15</a:t>
            </a:fld>
            <a:endParaRPr lang="de-DE"/>
          </a:p>
        </p:txBody>
      </p:sp>
      <p:sp>
        <p:nvSpPr>
          <p:cNvPr id="7" name="Rechteck 6"/>
          <p:cNvSpPr/>
          <p:nvPr/>
        </p:nvSpPr>
        <p:spPr>
          <a:xfrm>
            <a:off x="820663" y="196336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sp>
        <p:nvSpPr>
          <p:cNvPr id="9" name="Textfeld 8"/>
          <p:cNvSpPr txBox="1"/>
          <p:nvPr/>
        </p:nvSpPr>
        <p:spPr>
          <a:xfrm>
            <a:off x="5544616" y="1223963"/>
            <a:ext cx="3358292" cy="1590179"/>
          </a:xfrm>
          <a:prstGeom prst="rect">
            <a:avLst/>
          </a:prstGeom>
          <a:noFill/>
          <a:ln>
            <a:solidFill>
              <a:schemeClr val="tx1"/>
            </a:solidFill>
            <a:prstDash val="lgDashDotDot"/>
          </a:ln>
        </p:spPr>
        <p:txBody>
          <a:bodyPr wrap="none" lIns="0" tIns="0" rIns="0" bIns="0" rtlCol="0">
            <a:spAutoFit/>
          </a:bodyPr>
          <a:lstStyle/>
          <a:p>
            <a:pPr marL="216000" indent="-216000">
              <a:spcAft>
                <a:spcPts val="420"/>
              </a:spcAft>
            </a:pPr>
            <a:r>
              <a:rPr lang="de-DE" dirty="0" smtClean="0">
                <a:solidFill>
                  <a:schemeClr val="accent2"/>
                </a:solidFill>
                <a:latin typeface="+mj-lt"/>
              </a:rPr>
              <a:t>NULL-Encryption </a:t>
            </a:r>
            <a:r>
              <a:rPr lang="de-DE" dirty="0" err="1" smtClean="0">
                <a:solidFill>
                  <a:schemeClr val="accent2"/>
                </a:solidFill>
                <a:latin typeface="+mj-lt"/>
              </a:rPr>
              <a:t>Ciphers</a:t>
            </a:r>
            <a:r>
              <a:rPr lang="de-DE" dirty="0" smtClean="0">
                <a:solidFill>
                  <a:schemeClr val="accent2"/>
                </a:solidFill>
                <a:latin typeface="+mj-lt"/>
              </a:rPr>
              <a:t>:</a:t>
            </a:r>
          </a:p>
          <a:p>
            <a:pPr marL="216000" indent="-216000">
              <a:spcAft>
                <a:spcPts val="420"/>
              </a:spcAft>
              <a:buFont typeface="Wingdings" pitchFamily="2" charset="2"/>
              <a:buChar char="§"/>
            </a:pPr>
            <a:r>
              <a:rPr lang="de-DE" dirty="0" smtClean="0">
                <a:solidFill>
                  <a:schemeClr val="accent2"/>
                </a:solidFill>
                <a:latin typeface="+mj-lt"/>
              </a:rPr>
              <a:t>TLS_NULL_WITH_NULL_NULL</a:t>
            </a:r>
          </a:p>
          <a:p>
            <a:pPr marL="216000" indent="-216000">
              <a:spcAft>
                <a:spcPts val="420"/>
              </a:spcAft>
              <a:buFont typeface="Wingdings" pitchFamily="2" charset="2"/>
              <a:buChar char="§"/>
            </a:pPr>
            <a:r>
              <a:rPr lang="de-DE" dirty="0" smtClean="0">
                <a:solidFill>
                  <a:schemeClr val="accent2"/>
                </a:solidFill>
                <a:latin typeface="+mj-lt"/>
              </a:rPr>
              <a:t>TLS_RSA_WITH_NULL_MD5</a:t>
            </a:r>
          </a:p>
          <a:p>
            <a:pPr marL="216000" indent="-216000">
              <a:spcAft>
                <a:spcPts val="420"/>
              </a:spcAft>
              <a:buFont typeface="Wingdings" pitchFamily="2" charset="2"/>
              <a:buChar char="§"/>
            </a:pPr>
            <a:r>
              <a:rPr lang="de-DE" dirty="0" smtClean="0">
                <a:solidFill>
                  <a:schemeClr val="accent2"/>
                </a:solidFill>
                <a:latin typeface="+mj-lt"/>
              </a:rPr>
              <a:t>TLS_RSA_WITH_NULL_SHA</a:t>
            </a:r>
          </a:p>
          <a:p>
            <a:pPr marL="216000" indent="-216000">
              <a:spcAft>
                <a:spcPts val="420"/>
              </a:spcAft>
              <a:buFont typeface="Wingdings" pitchFamily="2" charset="2"/>
              <a:buChar char="§"/>
            </a:pPr>
            <a:r>
              <a:rPr lang="de-DE" dirty="0" smtClean="0">
                <a:solidFill>
                  <a:schemeClr val="accent2"/>
                </a:solidFill>
                <a:latin typeface="+mj-lt"/>
              </a:rPr>
              <a:t>TLS_RSA_WITH_NULL_SHA256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7" presetClass="entr" presetSubtype="0" fill="hold" grpId="0" nodeType="withEffect">
                                  <p:stCondLst>
                                    <p:cond delay="0"/>
                                  </p:stCondLst>
                                  <p:iterate type="lt">
                                    <p:tmPct val="50000"/>
                                  </p:iterate>
                                  <p:childTnLst>
                                    <p:set>
                                      <p:cBhvr>
                                        <p:cTn id="22" dur="1" fill="hold">
                                          <p:stCondLst>
                                            <p:cond delay="0"/>
                                          </p:stCondLst>
                                        </p:cTn>
                                        <p:tgtEl>
                                          <p:spTgt spid="7"/>
                                        </p:tgtEl>
                                        <p:attrNameLst>
                                          <p:attrName>style.visibility</p:attrName>
                                        </p:attrNameLst>
                                      </p:cBhvr>
                                      <p:to>
                                        <p:strVal val="visible"/>
                                      </p:to>
                                    </p:set>
                                    <p:anim calcmode="discrete" valueType="clr">
                                      <p:cBhvr override="childStyle">
                                        <p:cTn id="2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7"/>
                                        </p:tgtEl>
                                        <p:attrNameLst>
                                          <p:attrName>fillcolor</p:attrName>
                                        </p:attrNameLst>
                                      </p:cBhvr>
                                      <p:tavLst>
                                        <p:tav tm="0">
                                          <p:val>
                                            <p:clrVal>
                                              <a:schemeClr val="accent2"/>
                                            </p:clrVal>
                                          </p:val>
                                        </p:tav>
                                        <p:tav tm="50000">
                                          <p:val>
                                            <p:clrVal>
                                              <a:schemeClr val="hlink"/>
                                            </p:clrVal>
                                          </p:val>
                                        </p:tav>
                                      </p:tavLst>
                                    </p:anim>
                                    <p:set>
                                      <p:cBhvr>
                                        <p:cTn id="25" dur="80"/>
                                        <p:tgtEl>
                                          <p:spTgt spid="7"/>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ppt_x"/>
                                          </p:val>
                                        </p:tav>
                                      </p:tavLst>
                                    </p:anim>
                                    <p:anim calcmode="lin" valueType="num">
                                      <p:cBhvr additive="base">
                                        <p:cTn id="35" dur="500"/>
                                        <p:tgtEl>
                                          <p:spTgt spid="9"/>
                                        </p:tgtEl>
                                        <p:attrNameLst>
                                          <p:attrName>ppt_y</p:attrName>
                                        </p:attrNameLst>
                                      </p:cBhvr>
                                      <p:tavLst>
                                        <p:tav tm="0">
                                          <p:val>
                                            <p:strVal val="ppt_y"/>
                                          </p:val>
                                        </p:tav>
                                        <p:tav tm="100000">
                                          <p:val>
                                            <p:strVal val="1+ppt_h/2"/>
                                          </p:val>
                                        </p:tav>
                                      </p:tavLst>
                                    </p:anim>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animBg="1"/>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Handshake Protocol</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Ablauf</a:t>
            </a:r>
          </a:p>
          <a:p>
            <a:pPr lvl="1">
              <a:buFont typeface="Wingdings" pitchFamily="2" charset="2"/>
              <a:buChar char="§"/>
            </a:pPr>
            <a:r>
              <a:rPr lang="de-DE" dirty="0" err="1" smtClean="0"/>
              <a:t>Cipher</a:t>
            </a:r>
            <a:r>
              <a:rPr lang="de-DE" dirty="0" smtClean="0"/>
              <a:t> Auswahl / Abstimmung</a:t>
            </a:r>
          </a:p>
          <a:p>
            <a:pPr lvl="2">
              <a:buFont typeface="Wingdings" pitchFamily="2" charset="2"/>
              <a:buChar char="§"/>
            </a:pPr>
            <a:r>
              <a:rPr lang="de-DE" dirty="0" smtClean="0"/>
              <a:t>                       Es gibt auch NULL-Encryption</a:t>
            </a:r>
          </a:p>
          <a:p>
            <a:pPr lvl="1">
              <a:buFont typeface="Wingdings" pitchFamily="2" charset="2"/>
              <a:buChar char="§"/>
            </a:pPr>
            <a:r>
              <a:rPr lang="de-DE" dirty="0" smtClean="0"/>
              <a:t>Schlüsselaustausch für asymmetrische Verschlüsselung</a:t>
            </a:r>
          </a:p>
          <a:p>
            <a:pPr lvl="1">
              <a:buFont typeface="Wingdings" pitchFamily="2" charset="2"/>
              <a:buChar char="§"/>
            </a:pPr>
            <a:r>
              <a:rPr lang="de-DE" dirty="0" err="1" smtClean="0"/>
              <a:t>Serverauthentifikation</a:t>
            </a:r>
            <a:endParaRPr lang="de-DE" dirty="0" smtClean="0"/>
          </a:p>
          <a:p>
            <a:pPr lvl="1">
              <a:buFont typeface="Wingdings" pitchFamily="2" charset="2"/>
              <a:buChar char="§"/>
            </a:pPr>
            <a:r>
              <a:rPr lang="de-DE" dirty="0" err="1" smtClean="0"/>
              <a:t>Clientauthentifikation</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16</a:t>
            </a:fld>
            <a:endParaRPr lang="de-DE"/>
          </a:p>
        </p:txBody>
      </p:sp>
      <p:sp>
        <p:nvSpPr>
          <p:cNvPr id="7" name="Rechteck 6"/>
          <p:cNvSpPr/>
          <p:nvPr/>
        </p:nvSpPr>
        <p:spPr>
          <a:xfrm>
            <a:off x="820663" y="196336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grpSp>
        <p:nvGrpSpPr>
          <p:cNvPr id="8" name="Gruppieren 11"/>
          <p:cNvGrpSpPr/>
          <p:nvPr/>
        </p:nvGrpSpPr>
        <p:grpSpPr>
          <a:xfrm>
            <a:off x="3384376" y="2736403"/>
            <a:ext cx="4917124" cy="720080"/>
            <a:chOff x="3384376" y="2736403"/>
            <a:chExt cx="4917124" cy="720080"/>
          </a:xfrm>
        </p:grpSpPr>
        <p:sp>
          <p:nvSpPr>
            <p:cNvPr id="10" name="Geschweifte Klammer rechts 9"/>
            <p:cNvSpPr/>
            <p:nvPr/>
          </p:nvSpPr>
          <p:spPr>
            <a:xfrm>
              <a:off x="3384376" y="2736403"/>
              <a:ext cx="360486" cy="720080"/>
            </a:xfrm>
            <a:prstGeom prst="rightBrace">
              <a:avLst/>
            </a:prstGeom>
            <a:ln w="28575">
              <a:solidFill>
                <a:schemeClr val="accent2"/>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p:cNvSpPr txBox="1"/>
            <p:nvPr/>
          </p:nvSpPr>
          <p:spPr>
            <a:xfrm>
              <a:off x="3888432" y="2952427"/>
              <a:ext cx="4413068" cy="276999"/>
            </a:xfrm>
            <a:prstGeom prst="rect">
              <a:avLst/>
            </a:prstGeom>
            <a:noFill/>
          </p:spPr>
          <p:txBody>
            <a:bodyPr wrap="none" lIns="0" tIns="0" rIns="0" bIns="0" rtlCol="0">
              <a:spAutoFit/>
            </a:bodyPr>
            <a:lstStyle/>
            <a:p>
              <a:pPr marL="216000" indent="-216000">
                <a:spcAft>
                  <a:spcPts val="420"/>
                </a:spcAft>
              </a:pPr>
              <a:r>
                <a:rPr lang="de-DE" dirty="0" err="1" smtClean="0">
                  <a:solidFill>
                    <a:schemeClr val="accent2"/>
                  </a:solidFill>
                  <a:latin typeface="+mj-lt"/>
                </a:rPr>
                <a:t>Authentifikation</a:t>
              </a:r>
              <a:r>
                <a:rPr lang="de-DE" dirty="0" smtClean="0">
                  <a:solidFill>
                    <a:schemeClr val="accent2"/>
                  </a:solidFill>
                  <a:latin typeface="+mj-lt"/>
                </a:rPr>
                <a:t> mittels X509v3 Zertifikat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05916" y="1010829"/>
            <a:ext cx="9001000" cy="7548697"/>
          </a:xfrm>
          <a:prstGeom prst="rect">
            <a:avLst/>
          </a:prstGeom>
          <a:noFill/>
          <a:ln w="9525">
            <a:noFill/>
            <a:miter lim="800000"/>
            <a:headEnd/>
            <a:tailEnd/>
          </a:ln>
          <a:effectLst/>
        </p:spPr>
      </p:pic>
      <p:sp>
        <p:nvSpPr>
          <p:cNvPr id="8" name="Rechteck 7"/>
          <p:cNvSpPr/>
          <p:nvPr/>
        </p:nvSpPr>
        <p:spPr>
          <a:xfrm>
            <a:off x="0" y="4537075"/>
            <a:ext cx="9217025" cy="79161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10" name="Rechteck 9"/>
          <p:cNvSpPr/>
          <p:nvPr/>
        </p:nvSpPr>
        <p:spPr>
          <a:xfrm>
            <a:off x="0" y="99"/>
            <a:ext cx="9217025" cy="93652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2" name="Titel 1"/>
          <p:cNvSpPr>
            <a:spLocks noGrp="1"/>
          </p:cNvSpPr>
          <p:nvPr>
            <p:ph type="title"/>
          </p:nvPr>
        </p:nvSpPr>
        <p:spPr/>
        <p:txBody>
          <a:bodyPr/>
          <a:lstStyle/>
          <a:p>
            <a:r>
              <a:rPr lang="de-DE" dirty="0" smtClean="0"/>
              <a:t>SSL (TLS) Handshake Protocol</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a:xfrm>
            <a:off x="2088232" y="4825338"/>
            <a:ext cx="5040000" cy="288000"/>
          </a:xfrm>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17</a:t>
            </a:fld>
            <a:endParaRPr lang="de-DE"/>
          </a:p>
        </p:txBody>
      </p:sp>
      <p:grpSp>
        <p:nvGrpSpPr>
          <p:cNvPr id="11" name="Gruppieren 10"/>
          <p:cNvGrpSpPr>
            <a:grpSpLocks noChangeAspect="1"/>
          </p:cNvGrpSpPr>
          <p:nvPr/>
        </p:nvGrpSpPr>
        <p:grpSpPr>
          <a:xfrm>
            <a:off x="288034" y="288203"/>
            <a:ext cx="1686520" cy="648000"/>
            <a:chOff x="7081838" y="144463"/>
            <a:chExt cx="1871662" cy="719137"/>
          </a:xfrm>
        </p:grpSpPr>
        <p:sp>
          <p:nvSpPr>
            <p:cNvPr id="12" name="AutoShape 3"/>
            <p:cNvSpPr>
              <a:spLocks noChangeAspect="1" noChangeArrowheads="1" noTextEdit="1"/>
            </p:cNvSpPr>
            <p:nvPr/>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6"/>
            <p:cNvSpPr>
              <a:spLocks noChangeArrowheads="1"/>
            </p:cNvSpPr>
            <p:nvPr/>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7"/>
            <p:cNvSpPr>
              <a:spLocks/>
            </p:cNvSpPr>
            <p:nvPr/>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8"/>
            <p:cNvSpPr>
              <a:spLocks noEditPoints="1"/>
            </p:cNvSpPr>
            <p:nvPr/>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p:cNvSpPr>
              <a:spLocks noEditPoints="1"/>
            </p:cNvSpPr>
            <p:nvPr/>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p:cNvSpPr>
              <a:spLocks/>
            </p:cNvSpPr>
            <p:nvPr/>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p:cNvSpPr>
              <a:spLocks/>
            </p:cNvSpPr>
            <p:nvPr/>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p:cNvSpPr>
              <a:spLocks/>
            </p:cNvSpPr>
            <p:nvPr/>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3"/>
            <p:cNvSpPr>
              <a:spLocks/>
            </p:cNvSpPr>
            <p:nvPr/>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14"/>
            <p:cNvSpPr>
              <a:spLocks noChangeArrowheads="1"/>
            </p:cNvSpPr>
            <p:nvPr/>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5"/>
            <p:cNvSpPr>
              <a:spLocks/>
            </p:cNvSpPr>
            <p:nvPr/>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6"/>
            <p:cNvSpPr>
              <a:spLocks/>
            </p:cNvSpPr>
            <p:nvPr/>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7"/>
            <p:cNvSpPr>
              <a:spLocks noEditPoints="1"/>
            </p:cNvSpPr>
            <p:nvPr/>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18"/>
            <p:cNvSpPr>
              <a:spLocks/>
            </p:cNvSpPr>
            <p:nvPr/>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19"/>
            <p:cNvSpPr>
              <a:spLocks noChangeArrowheads="1"/>
            </p:cNvSpPr>
            <p:nvPr/>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0"/>
            <p:cNvSpPr>
              <a:spLocks/>
            </p:cNvSpPr>
            <p:nvPr/>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1"/>
            <p:cNvSpPr>
              <a:spLocks noEditPoints="1"/>
            </p:cNvSpPr>
            <p:nvPr/>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22"/>
            <p:cNvSpPr>
              <a:spLocks/>
            </p:cNvSpPr>
            <p:nvPr/>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35262E-6 3.13725E-6 L 0.00017 -0.57598 " pathEditMode="relative" rAng="0" ptsTypes="AA">
                                      <p:cBhvr>
                                        <p:cTn id="6" dur="2000" fill="hold"/>
                                        <p:tgtEl>
                                          <p:spTgt spid="3076"/>
                                        </p:tgtEl>
                                        <p:attrNameLst>
                                          <p:attrName>ppt_x</p:attrName>
                                          <p:attrName>ppt_y</p:attrName>
                                        </p:attrNameLst>
                                      </p:cBhvr>
                                      <p:rCtr x="0" y="-288"/>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00018 -0.57598 L 0.00035 -0.86765 " pathEditMode="relative" rAng="0" ptsTypes="AA">
                                      <p:cBhvr>
                                        <p:cTn id="10" dur="2000" fill="hold"/>
                                        <p:tgtEl>
                                          <p:spTgt spid="3076"/>
                                        </p:tgtEl>
                                        <p:attrNameLst>
                                          <p:attrName>ppt_x</p:attrName>
                                          <p:attrName>ppt_y</p:attrName>
                                        </p:attrNameLst>
                                      </p:cBhvr>
                                      <p:rCtr x="0" y="-1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05916" y="-2016125"/>
            <a:ext cx="9001000" cy="7548697"/>
          </a:xfrm>
          <a:prstGeom prst="rect">
            <a:avLst/>
          </a:prstGeom>
          <a:noFill/>
          <a:ln w="9525">
            <a:noFill/>
            <a:miter lim="800000"/>
            <a:headEnd/>
            <a:tailEnd/>
          </a:ln>
          <a:effectLst/>
        </p:spPr>
      </p:pic>
      <p:sp>
        <p:nvSpPr>
          <p:cNvPr id="8" name="Rechteck 7"/>
          <p:cNvSpPr/>
          <p:nvPr/>
        </p:nvSpPr>
        <p:spPr>
          <a:xfrm>
            <a:off x="0" y="4537075"/>
            <a:ext cx="9217025" cy="79161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10" name="Rechteck 9"/>
          <p:cNvSpPr/>
          <p:nvPr/>
        </p:nvSpPr>
        <p:spPr>
          <a:xfrm>
            <a:off x="0" y="99"/>
            <a:ext cx="9217025" cy="93652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2" name="Titel 1"/>
          <p:cNvSpPr>
            <a:spLocks noGrp="1"/>
          </p:cNvSpPr>
          <p:nvPr>
            <p:ph type="title"/>
          </p:nvPr>
        </p:nvSpPr>
        <p:spPr/>
        <p:txBody>
          <a:bodyPr/>
          <a:lstStyle/>
          <a:p>
            <a:r>
              <a:rPr lang="de-DE" dirty="0" smtClean="0"/>
              <a:t>SSL (TLS) Handshake Protocol</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a:xfrm>
            <a:off x="2088232" y="4825338"/>
            <a:ext cx="5040000" cy="288000"/>
          </a:xfrm>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18</a:t>
            </a:fld>
            <a:endParaRPr lang="de-DE"/>
          </a:p>
        </p:txBody>
      </p:sp>
      <p:grpSp>
        <p:nvGrpSpPr>
          <p:cNvPr id="3" name="Gruppieren 10"/>
          <p:cNvGrpSpPr>
            <a:grpSpLocks noChangeAspect="1"/>
          </p:cNvGrpSpPr>
          <p:nvPr/>
        </p:nvGrpSpPr>
        <p:grpSpPr>
          <a:xfrm>
            <a:off x="288034" y="288203"/>
            <a:ext cx="1686520" cy="648000"/>
            <a:chOff x="7081838" y="144463"/>
            <a:chExt cx="1871662" cy="719137"/>
          </a:xfrm>
        </p:grpSpPr>
        <p:sp>
          <p:nvSpPr>
            <p:cNvPr id="12" name="AutoShape 3"/>
            <p:cNvSpPr>
              <a:spLocks noChangeAspect="1" noChangeArrowheads="1" noTextEdit="1"/>
            </p:cNvSpPr>
            <p:nvPr/>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6"/>
            <p:cNvSpPr>
              <a:spLocks noChangeArrowheads="1"/>
            </p:cNvSpPr>
            <p:nvPr/>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7"/>
            <p:cNvSpPr>
              <a:spLocks/>
            </p:cNvSpPr>
            <p:nvPr/>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8"/>
            <p:cNvSpPr>
              <a:spLocks noEditPoints="1"/>
            </p:cNvSpPr>
            <p:nvPr/>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p:cNvSpPr>
              <a:spLocks noEditPoints="1"/>
            </p:cNvSpPr>
            <p:nvPr/>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p:cNvSpPr>
              <a:spLocks/>
            </p:cNvSpPr>
            <p:nvPr/>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p:cNvSpPr>
              <a:spLocks/>
            </p:cNvSpPr>
            <p:nvPr/>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p:cNvSpPr>
              <a:spLocks/>
            </p:cNvSpPr>
            <p:nvPr/>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3"/>
            <p:cNvSpPr>
              <a:spLocks/>
            </p:cNvSpPr>
            <p:nvPr/>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14"/>
            <p:cNvSpPr>
              <a:spLocks noChangeArrowheads="1"/>
            </p:cNvSpPr>
            <p:nvPr/>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5"/>
            <p:cNvSpPr>
              <a:spLocks/>
            </p:cNvSpPr>
            <p:nvPr/>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6"/>
            <p:cNvSpPr>
              <a:spLocks/>
            </p:cNvSpPr>
            <p:nvPr/>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7"/>
            <p:cNvSpPr>
              <a:spLocks noEditPoints="1"/>
            </p:cNvSpPr>
            <p:nvPr/>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18"/>
            <p:cNvSpPr>
              <a:spLocks/>
            </p:cNvSpPr>
            <p:nvPr/>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19"/>
            <p:cNvSpPr>
              <a:spLocks noChangeArrowheads="1"/>
            </p:cNvSpPr>
            <p:nvPr/>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0"/>
            <p:cNvSpPr>
              <a:spLocks/>
            </p:cNvSpPr>
            <p:nvPr/>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1"/>
            <p:cNvSpPr>
              <a:spLocks noEditPoints="1"/>
            </p:cNvSpPr>
            <p:nvPr/>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22"/>
            <p:cNvSpPr>
              <a:spLocks/>
            </p:cNvSpPr>
            <p:nvPr/>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05916" y="-3084102"/>
            <a:ext cx="9001000" cy="7548697"/>
          </a:xfrm>
          <a:prstGeom prst="rect">
            <a:avLst/>
          </a:prstGeom>
          <a:noFill/>
          <a:ln w="9525">
            <a:noFill/>
            <a:miter lim="800000"/>
            <a:headEnd/>
            <a:tailEnd/>
          </a:ln>
          <a:effectLst/>
        </p:spPr>
      </p:pic>
      <p:sp>
        <p:nvSpPr>
          <p:cNvPr id="8" name="Rechteck 7"/>
          <p:cNvSpPr/>
          <p:nvPr/>
        </p:nvSpPr>
        <p:spPr>
          <a:xfrm>
            <a:off x="0" y="4537075"/>
            <a:ext cx="9217025" cy="79161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10" name="Rechteck 9"/>
          <p:cNvSpPr/>
          <p:nvPr/>
        </p:nvSpPr>
        <p:spPr>
          <a:xfrm>
            <a:off x="0" y="99"/>
            <a:ext cx="9217025" cy="93652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2" name="Titel 1"/>
          <p:cNvSpPr>
            <a:spLocks noGrp="1"/>
          </p:cNvSpPr>
          <p:nvPr>
            <p:ph type="title"/>
          </p:nvPr>
        </p:nvSpPr>
        <p:spPr/>
        <p:txBody>
          <a:bodyPr/>
          <a:lstStyle/>
          <a:p>
            <a:r>
              <a:rPr lang="de-DE" dirty="0" smtClean="0"/>
              <a:t>SSL (TLS) Handshake Protocol</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a:xfrm>
            <a:off x="2088232" y="4825338"/>
            <a:ext cx="5040000" cy="288000"/>
          </a:xfrm>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19</a:t>
            </a:fld>
            <a:endParaRPr lang="de-DE"/>
          </a:p>
        </p:txBody>
      </p:sp>
      <p:grpSp>
        <p:nvGrpSpPr>
          <p:cNvPr id="3" name="Gruppieren 10"/>
          <p:cNvGrpSpPr>
            <a:grpSpLocks noChangeAspect="1"/>
          </p:cNvGrpSpPr>
          <p:nvPr/>
        </p:nvGrpSpPr>
        <p:grpSpPr>
          <a:xfrm>
            <a:off x="288034" y="288203"/>
            <a:ext cx="1686520" cy="648000"/>
            <a:chOff x="7081838" y="144463"/>
            <a:chExt cx="1871662" cy="719137"/>
          </a:xfrm>
        </p:grpSpPr>
        <p:sp>
          <p:nvSpPr>
            <p:cNvPr id="12" name="AutoShape 3"/>
            <p:cNvSpPr>
              <a:spLocks noChangeAspect="1" noChangeArrowheads="1" noTextEdit="1"/>
            </p:cNvSpPr>
            <p:nvPr/>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6"/>
            <p:cNvSpPr>
              <a:spLocks noChangeArrowheads="1"/>
            </p:cNvSpPr>
            <p:nvPr/>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7"/>
            <p:cNvSpPr>
              <a:spLocks/>
            </p:cNvSpPr>
            <p:nvPr/>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8"/>
            <p:cNvSpPr>
              <a:spLocks noEditPoints="1"/>
            </p:cNvSpPr>
            <p:nvPr/>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p:cNvSpPr>
              <a:spLocks noEditPoints="1"/>
            </p:cNvSpPr>
            <p:nvPr/>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p:cNvSpPr>
              <a:spLocks/>
            </p:cNvSpPr>
            <p:nvPr/>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p:cNvSpPr>
              <a:spLocks/>
            </p:cNvSpPr>
            <p:nvPr/>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p:cNvSpPr>
              <a:spLocks/>
            </p:cNvSpPr>
            <p:nvPr/>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3"/>
            <p:cNvSpPr>
              <a:spLocks/>
            </p:cNvSpPr>
            <p:nvPr/>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14"/>
            <p:cNvSpPr>
              <a:spLocks noChangeArrowheads="1"/>
            </p:cNvSpPr>
            <p:nvPr/>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5"/>
            <p:cNvSpPr>
              <a:spLocks/>
            </p:cNvSpPr>
            <p:nvPr/>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6"/>
            <p:cNvSpPr>
              <a:spLocks/>
            </p:cNvSpPr>
            <p:nvPr/>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7"/>
            <p:cNvSpPr>
              <a:spLocks noEditPoints="1"/>
            </p:cNvSpPr>
            <p:nvPr/>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18"/>
            <p:cNvSpPr>
              <a:spLocks/>
            </p:cNvSpPr>
            <p:nvPr/>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19"/>
            <p:cNvSpPr>
              <a:spLocks noChangeArrowheads="1"/>
            </p:cNvSpPr>
            <p:nvPr/>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0"/>
            <p:cNvSpPr>
              <a:spLocks/>
            </p:cNvSpPr>
            <p:nvPr/>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1"/>
            <p:cNvSpPr>
              <a:spLocks noEditPoints="1"/>
            </p:cNvSpPr>
            <p:nvPr/>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22"/>
            <p:cNvSpPr>
              <a:spLocks/>
            </p:cNvSpPr>
            <p:nvPr/>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idx="1"/>
          </p:nvPr>
        </p:nvSpPr>
        <p:spPr/>
        <p:txBody>
          <a:bodyPr/>
          <a:lstStyle/>
          <a:p>
            <a:r>
              <a:rPr lang="de-DE" dirty="0" smtClean="0"/>
              <a:t>Kapitel 3</a:t>
            </a:r>
          </a:p>
        </p:txBody>
      </p:sp>
      <p:sp>
        <p:nvSpPr>
          <p:cNvPr id="14" name="Titel 13"/>
          <p:cNvSpPr>
            <a:spLocks noGrp="1"/>
          </p:cNvSpPr>
          <p:nvPr>
            <p:ph type="title"/>
          </p:nvPr>
        </p:nvSpPr>
        <p:spPr/>
        <p:txBody>
          <a:bodyPr/>
          <a:lstStyle/>
          <a:p>
            <a:r>
              <a:rPr lang="en-US" dirty="0" smtClean="0"/>
              <a:t>Public-Key-Cryptography</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2</a:t>
            </a:fld>
            <a:endParaRPr lang="de-DE"/>
          </a:p>
        </p:txBody>
      </p:sp>
    </p:spTree>
    <p:extLst>
      <p:ext uri="{BB962C8B-B14F-4D97-AF65-F5344CB8AC3E}">
        <p14:creationId xmlns:p14="http://schemas.microsoft.com/office/powerpoint/2010/main" xmlns="" val="12730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X509v3 (ISO/IEC 9594-8)</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ITU-T-Standard für Public-Key-Infrastrukturen</a:t>
            </a:r>
          </a:p>
          <a:p>
            <a:pPr lvl="1">
              <a:buFont typeface="Wingdings" pitchFamily="2" charset="2"/>
              <a:buChar char="§"/>
            </a:pPr>
            <a:r>
              <a:rPr lang="de-DE" b="1" dirty="0" smtClean="0"/>
              <a:t>ITU</a:t>
            </a:r>
            <a:r>
              <a:rPr lang="de-DE" dirty="0" smtClean="0"/>
              <a:t> = Internationale Fernmeldeunion der Vereinten Nationen</a:t>
            </a:r>
          </a:p>
          <a:p>
            <a:pPr lvl="1">
              <a:buFont typeface="Wingdings" pitchFamily="2" charset="2"/>
              <a:buChar char="§"/>
            </a:pPr>
            <a:r>
              <a:rPr lang="de-DE" b="1" dirty="0" smtClean="0"/>
              <a:t>ITU-T</a:t>
            </a:r>
            <a:r>
              <a:rPr lang="de-DE" dirty="0" smtClean="0"/>
              <a:t> = Standardisierungs-Einheit der ITU</a:t>
            </a:r>
          </a:p>
          <a:p>
            <a:pPr lvl="1">
              <a:buFont typeface="Wingdings" pitchFamily="2" charset="2"/>
              <a:buChar char="§"/>
            </a:pPr>
            <a:r>
              <a:rPr lang="de-DE" b="1" dirty="0" smtClean="0"/>
              <a:t>X</a:t>
            </a:r>
            <a:r>
              <a:rPr lang="de-DE" dirty="0" smtClean="0"/>
              <a:t> = „Data </a:t>
            </a:r>
            <a:r>
              <a:rPr lang="de-DE" dirty="0" err="1" smtClean="0"/>
              <a:t>networks</a:t>
            </a:r>
            <a:r>
              <a:rPr lang="de-DE" dirty="0" smtClean="0"/>
              <a:t> </a:t>
            </a:r>
            <a:r>
              <a:rPr lang="de-DE" dirty="0" err="1" smtClean="0"/>
              <a:t>and</a:t>
            </a:r>
            <a:r>
              <a:rPr lang="de-DE" dirty="0" smtClean="0"/>
              <a:t> open </a:t>
            </a:r>
            <a:r>
              <a:rPr lang="de-DE" dirty="0" err="1" smtClean="0"/>
              <a:t>system</a:t>
            </a:r>
            <a:r>
              <a:rPr lang="de-DE" dirty="0" smtClean="0"/>
              <a:t> </a:t>
            </a:r>
            <a:r>
              <a:rPr lang="de-DE" dirty="0" err="1" smtClean="0"/>
              <a:t>communications</a:t>
            </a:r>
            <a:r>
              <a:rPr lang="de-DE" dirty="0" smtClean="0"/>
              <a:t>“</a:t>
            </a:r>
          </a:p>
          <a:p>
            <a:pPr>
              <a:buFont typeface="Wingdings" pitchFamily="2" charset="2"/>
              <a:buChar char="§"/>
            </a:pPr>
            <a:r>
              <a:rPr lang="de-DE" dirty="0" smtClean="0"/>
              <a:t>Spezifizierte Datentypen</a:t>
            </a:r>
          </a:p>
          <a:p>
            <a:pPr lvl="1">
              <a:buFont typeface="Wingdings" pitchFamily="2" charset="2"/>
              <a:buChar char="§"/>
            </a:pPr>
            <a:r>
              <a:rPr lang="de-DE" dirty="0" smtClean="0"/>
              <a:t>Public-Key-Zertifikat</a:t>
            </a:r>
          </a:p>
          <a:p>
            <a:pPr lvl="1">
              <a:buFont typeface="Wingdings" pitchFamily="2" charset="2"/>
              <a:buChar char="§"/>
            </a:pPr>
            <a:r>
              <a:rPr lang="de-DE" dirty="0" smtClean="0"/>
              <a:t>Attributzertifikat</a:t>
            </a:r>
          </a:p>
          <a:p>
            <a:pPr lvl="1">
              <a:buFont typeface="Wingdings" pitchFamily="2" charset="2"/>
              <a:buChar char="§"/>
            </a:pPr>
            <a:r>
              <a:rPr lang="de-DE" dirty="0" err="1" smtClean="0"/>
              <a:t>Certificate</a:t>
            </a:r>
            <a:r>
              <a:rPr lang="de-DE" dirty="0" smtClean="0"/>
              <a:t> </a:t>
            </a:r>
            <a:r>
              <a:rPr lang="de-DE" dirty="0" err="1" smtClean="0"/>
              <a:t>Revocation</a:t>
            </a:r>
            <a:r>
              <a:rPr lang="de-DE" dirty="0" smtClean="0"/>
              <a:t> List (CRL)</a:t>
            </a:r>
          </a:p>
          <a:p>
            <a:pPr lvl="1">
              <a:buFont typeface="Wingdings" pitchFamily="2" charset="2"/>
              <a:buChar char="§"/>
            </a:pPr>
            <a:r>
              <a:rPr lang="de-DE" dirty="0" smtClean="0"/>
              <a:t>Attribute </a:t>
            </a:r>
            <a:r>
              <a:rPr lang="de-DE" dirty="0" err="1" smtClean="0"/>
              <a:t>Certificate</a:t>
            </a:r>
            <a:r>
              <a:rPr lang="de-DE" dirty="0" smtClean="0"/>
              <a:t> </a:t>
            </a:r>
            <a:r>
              <a:rPr lang="de-DE" dirty="0" err="1" smtClean="0"/>
              <a:t>Revocation</a:t>
            </a:r>
            <a:r>
              <a:rPr lang="de-DE" dirty="0" smtClean="0"/>
              <a:t> List (ACRL)</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iterate type="lt">
                                    <p:tmPct val="0"/>
                                  </p:iterate>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iterate type="lt">
                                    <p:tmPct val="0"/>
                                  </p:iterate>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8" presetClass="emph" presetSubtype="0" fill="hold" nodeType="clickEffect">
                                  <p:stCondLst>
                                    <p:cond delay="0"/>
                                  </p:stCondLst>
                                  <p:iterate type="lt">
                                    <p:tmPct val="4000"/>
                                  </p:iterate>
                                  <p:childTnLst>
                                    <p:set>
                                      <p:cBhvr override="childStyle">
                                        <p:cTn id="46" dur="500" fill="hold"/>
                                        <p:tgtEl>
                                          <p:spTgt spid="3">
                                            <p:txEl>
                                              <p:pRg st="5" end="5"/>
                                            </p:txEl>
                                          </p:spTgt>
                                        </p:tgtEl>
                                        <p:attrNameLst>
                                          <p:attrName>style.textDecorationUnderline</p:attrName>
                                        </p:attrNameLst>
                                      </p:cBhvr>
                                      <p:to>
                                        <p:strVal val="true"/>
                                      </p:to>
                                    </p:set>
                                  </p:childTnLst>
                                </p:cTn>
                              </p:par>
                              <p:par>
                                <p:cTn id="47" presetID="18" presetClass="emph" presetSubtype="0" fill="hold" nodeType="withEffect">
                                  <p:stCondLst>
                                    <p:cond delay="0"/>
                                  </p:stCondLst>
                                  <p:iterate type="lt">
                                    <p:tmPct val="4000"/>
                                  </p:iterate>
                                  <p:childTnLst>
                                    <p:set>
                                      <p:cBhvr override="childStyle">
                                        <p:cTn id="48" dur="500" fill="hold"/>
                                        <p:tgtEl>
                                          <p:spTgt spid="3">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a:t>
            </a:r>
            <a:r>
              <a:rPr lang="de-DE" dirty="0" err="1" smtClean="0"/>
              <a:t>Record</a:t>
            </a:r>
            <a:r>
              <a:rPr lang="de-DE" dirty="0" smtClean="0"/>
              <a:t> Protocol</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21</a:t>
            </a:fld>
            <a:endParaRPr lang="de-DE"/>
          </a:p>
        </p:txBody>
      </p:sp>
      <p:sp>
        <p:nvSpPr>
          <p:cNvPr id="8" name="Abgerundetes Rechteck 7"/>
          <p:cNvSpPr/>
          <p:nvPr/>
        </p:nvSpPr>
        <p:spPr>
          <a:xfrm>
            <a:off x="2376264" y="1214438"/>
            <a:ext cx="6480720" cy="360312"/>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3" name="Gruppieren 22"/>
          <p:cNvGrpSpPr/>
          <p:nvPr/>
        </p:nvGrpSpPr>
        <p:grpSpPr>
          <a:xfrm>
            <a:off x="2160240" y="1872579"/>
            <a:ext cx="6912768" cy="360040"/>
            <a:chOff x="2160240" y="1891629"/>
            <a:chExt cx="6912768" cy="360040"/>
          </a:xfrm>
        </p:grpSpPr>
        <p:sp>
          <p:nvSpPr>
            <p:cNvPr id="9" name="Abgerundetes Rechteck 8"/>
            <p:cNvSpPr/>
            <p:nvPr/>
          </p:nvSpPr>
          <p:spPr>
            <a:xfrm>
              <a:off x="2160240" y="1891629"/>
              <a:ext cx="2088231"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4" name="Abgerundetes Rechteck 13"/>
            <p:cNvSpPr/>
            <p:nvPr/>
          </p:nvSpPr>
          <p:spPr>
            <a:xfrm>
              <a:off x="4464496" y="1891629"/>
              <a:ext cx="2160239"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5" name="Abgerundetes Rechteck 14"/>
            <p:cNvSpPr/>
            <p:nvPr/>
          </p:nvSpPr>
          <p:spPr>
            <a:xfrm>
              <a:off x="6840760" y="1891629"/>
              <a:ext cx="22322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16" name="Abgerundetes Rechteck 15"/>
          <p:cNvSpPr/>
          <p:nvPr/>
        </p:nvSpPr>
        <p:spPr>
          <a:xfrm>
            <a:off x="2160241" y="2520651"/>
            <a:ext cx="1584176" cy="360040"/>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4" name="Gruppieren 23"/>
          <p:cNvGrpSpPr/>
          <p:nvPr/>
        </p:nvGrpSpPr>
        <p:grpSpPr>
          <a:xfrm>
            <a:off x="2160240" y="3168451"/>
            <a:ext cx="2016224" cy="360312"/>
            <a:chOff x="2160240" y="3168451"/>
            <a:chExt cx="2016224" cy="360312"/>
          </a:xfrm>
        </p:grpSpPr>
        <p:sp>
          <p:nvSpPr>
            <p:cNvPr id="17" name="Abgerundetes Rechteck 16"/>
            <p:cNvSpPr/>
            <p:nvPr/>
          </p:nvSpPr>
          <p:spPr>
            <a:xfrm>
              <a:off x="2160240" y="3168723"/>
              <a:ext cx="1584176" cy="360040"/>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8" name="Abgerundetes Rechteck 17"/>
            <p:cNvSpPr/>
            <p:nvPr/>
          </p:nvSpPr>
          <p:spPr>
            <a:xfrm>
              <a:off x="3744416" y="3168451"/>
              <a:ext cx="4320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19" name="Abgerundetes Rechteck 18"/>
          <p:cNvSpPr/>
          <p:nvPr/>
        </p:nvSpPr>
        <p:spPr>
          <a:xfrm>
            <a:off x="2160240" y="3816795"/>
            <a:ext cx="2016224" cy="360040"/>
          </a:xfrm>
          <a:prstGeom prst="round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5" name="Gruppieren 24"/>
          <p:cNvGrpSpPr/>
          <p:nvPr/>
        </p:nvGrpSpPr>
        <p:grpSpPr>
          <a:xfrm>
            <a:off x="1728192" y="4445545"/>
            <a:ext cx="2448272" cy="360040"/>
            <a:chOff x="1728192" y="4411909"/>
            <a:chExt cx="2448272" cy="360040"/>
          </a:xfrm>
        </p:grpSpPr>
        <p:sp>
          <p:nvSpPr>
            <p:cNvPr id="20" name="Abgerundetes Rechteck 19"/>
            <p:cNvSpPr/>
            <p:nvPr/>
          </p:nvSpPr>
          <p:spPr>
            <a:xfrm>
              <a:off x="2160240" y="4411909"/>
              <a:ext cx="2016224" cy="360040"/>
            </a:xfrm>
            <a:prstGeom prst="round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21" name="Abgerundetes Rechteck 20"/>
            <p:cNvSpPr/>
            <p:nvPr/>
          </p:nvSpPr>
          <p:spPr>
            <a:xfrm>
              <a:off x="1728192" y="4411909"/>
              <a:ext cx="4320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22" name="Textfeld 21"/>
          <p:cNvSpPr txBox="1"/>
          <p:nvPr/>
        </p:nvSpPr>
        <p:spPr>
          <a:xfrm>
            <a:off x="254142" y="1226586"/>
            <a:ext cx="1978106" cy="3559949"/>
          </a:xfrm>
          <a:prstGeom prst="rect">
            <a:avLst/>
          </a:prstGeom>
          <a:noFill/>
        </p:spPr>
        <p:txBody>
          <a:bodyPr wrap="none" lIns="0" tIns="0" rIns="0" bIns="0" rtlCol="0">
            <a:spAutoFit/>
          </a:bodyPr>
          <a:lstStyle/>
          <a:p>
            <a:pPr marL="216000" indent="-216000">
              <a:spcAft>
                <a:spcPts val="420"/>
              </a:spcAft>
            </a:pPr>
            <a:r>
              <a:rPr lang="de-DE" dirty="0" smtClean="0">
                <a:solidFill>
                  <a:schemeClr val="accent2"/>
                </a:solidFill>
                <a:latin typeface="+mj-lt"/>
              </a:rPr>
              <a:t>Anwendungsdaten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Fragmentierung</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Kompression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MAC</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Verschlüsseln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Header</a:t>
            </a:r>
          </a:p>
        </p:txBody>
      </p:sp>
      <p:grpSp>
        <p:nvGrpSpPr>
          <p:cNvPr id="38" name="Gruppieren 37"/>
          <p:cNvGrpSpPr/>
          <p:nvPr/>
        </p:nvGrpSpPr>
        <p:grpSpPr>
          <a:xfrm>
            <a:off x="3204356" y="1571625"/>
            <a:ext cx="4752528" cy="300954"/>
            <a:chOff x="3204356" y="1571625"/>
            <a:chExt cx="4752528" cy="300954"/>
          </a:xfrm>
        </p:grpSpPr>
        <p:cxnSp>
          <p:nvCxnSpPr>
            <p:cNvPr id="27" name="Gerade Verbindung mit Pfeil 26"/>
            <p:cNvCxnSpPr>
              <a:endCxn id="9" idx="0"/>
            </p:cNvCxnSpPr>
            <p:nvPr/>
          </p:nvCxnSpPr>
          <p:spPr>
            <a:xfrm flipH="1">
              <a:off x="3204356" y="1581150"/>
              <a:ext cx="15094" cy="2914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endCxn id="14" idx="0"/>
            </p:cNvCxnSpPr>
            <p:nvPr/>
          </p:nvCxnSpPr>
          <p:spPr>
            <a:xfrm>
              <a:off x="5543550" y="1571625"/>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endCxn id="15" idx="0"/>
            </p:cNvCxnSpPr>
            <p:nvPr/>
          </p:nvCxnSpPr>
          <p:spPr>
            <a:xfrm>
              <a:off x="7953375" y="1571625"/>
              <a:ext cx="3509"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Gerade Verbindung mit Pfeil 38"/>
          <p:cNvCxnSpPr/>
          <p:nvPr/>
        </p:nvCxnSpPr>
        <p:spPr>
          <a:xfrm>
            <a:off x="2952328" y="2232347"/>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a:off x="3167286" y="3515569"/>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nvCxnSpPr>
        <p:spPr>
          <a:xfrm flipH="1">
            <a:off x="3168352" y="4191000"/>
            <a:ext cx="3473" cy="2735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0" name="Gruppieren 49"/>
          <p:cNvGrpSpPr/>
          <p:nvPr/>
        </p:nvGrpSpPr>
        <p:grpSpPr>
          <a:xfrm>
            <a:off x="2953394" y="2873711"/>
            <a:ext cx="1007046" cy="294740"/>
            <a:chOff x="2953394" y="2873711"/>
            <a:chExt cx="1007046" cy="294740"/>
          </a:xfrm>
        </p:grpSpPr>
        <p:cxnSp>
          <p:nvCxnSpPr>
            <p:cNvPr id="40" name="Gerade Verbindung mit Pfeil 39"/>
            <p:cNvCxnSpPr/>
            <p:nvPr/>
          </p:nvCxnSpPr>
          <p:spPr>
            <a:xfrm flipH="1">
              <a:off x="2953394" y="2876550"/>
              <a:ext cx="8881" cy="2919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a:endCxn id="18" idx="0"/>
            </p:cNvCxnSpPr>
            <p:nvPr/>
          </p:nvCxnSpPr>
          <p:spPr>
            <a:xfrm>
              <a:off x="3744416" y="2873711"/>
              <a:ext cx="216024" cy="2947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p:cNvCxnSpPr/>
          <p:nvPr/>
        </p:nvCxnSpPr>
        <p:spPr>
          <a:xfrm>
            <a:off x="4036640" y="2232347"/>
            <a:ext cx="0" cy="936104"/>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p:nvPr/>
        </p:nvCxnSpPr>
        <p:spPr>
          <a:xfrm>
            <a:off x="3240360" y="2232347"/>
            <a:ext cx="0" cy="936104"/>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5461365" y="2448371"/>
            <a:ext cx="2494273" cy="2246769"/>
          </a:xfrm>
          <a:prstGeom prst="rect">
            <a:avLst/>
          </a:prstGeom>
          <a:noFill/>
          <a:ln>
            <a:solidFill>
              <a:schemeClr val="tx1"/>
            </a:solidFill>
            <a:prstDash val="lgDashDotDot"/>
          </a:ln>
        </p:spPr>
        <p:txBody>
          <a:bodyPr wrap="none" lIns="0" tIns="0" rIns="0" bIns="0" rtlCol="0">
            <a:spAutoFit/>
          </a:bodyPr>
          <a:lstStyle/>
          <a:p>
            <a:pPr marL="342900" indent="-342900">
              <a:spcAft>
                <a:spcPts val="420"/>
              </a:spcAft>
            </a:pPr>
            <a:r>
              <a:rPr lang="de-DE" dirty="0" smtClean="0">
                <a:solidFill>
                  <a:schemeClr val="accent2"/>
                </a:solidFill>
                <a:latin typeface="+mj-lt"/>
              </a:rPr>
              <a:t>TLS </a:t>
            </a:r>
            <a:r>
              <a:rPr lang="de-DE" dirty="0" err="1" smtClean="0">
                <a:solidFill>
                  <a:schemeClr val="accent2"/>
                </a:solidFill>
                <a:latin typeface="+mj-lt"/>
              </a:rPr>
              <a:t>Record</a:t>
            </a:r>
            <a:r>
              <a:rPr lang="de-DE" dirty="0" smtClean="0">
                <a:solidFill>
                  <a:schemeClr val="accent2"/>
                </a:solidFill>
                <a:latin typeface="+mj-lt"/>
              </a:rPr>
              <a:t> Header:</a:t>
            </a:r>
          </a:p>
          <a:p>
            <a:pPr marL="342900" indent="-342900">
              <a:spcAft>
                <a:spcPts val="420"/>
              </a:spcAft>
              <a:buFont typeface="Wingdings" pitchFamily="2" charset="2"/>
              <a:buChar char="§"/>
            </a:pPr>
            <a:r>
              <a:rPr lang="de-DE" dirty="0" smtClean="0">
                <a:solidFill>
                  <a:schemeClr val="accent2"/>
                </a:solidFill>
                <a:latin typeface="+mj-lt"/>
              </a:rPr>
              <a:t>Content-Type (8 Bit)</a:t>
            </a:r>
          </a:p>
          <a:p>
            <a:pPr marL="800100" lvl="1" indent="-342900">
              <a:spcAft>
                <a:spcPts val="420"/>
              </a:spcAft>
              <a:buFont typeface="Wingdings" pitchFamily="2" charset="2"/>
              <a:buChar char="§"/>
            </a:pPr>
            <a:r>
              <a:rPr lang="de-DE" dirty="0" smtClean="0">
                <a:solidFill>
                  <a:schemeClr val="accent2"/>
                </a:solidFill>
                <a:latin typeface="+mj-lt"/>
              </a:rPr>
              <a:t>Handshake</a:t>
            </a:r>
          </a:p>
          <a:p>
            <a:pPr marL="800100" lvl="1" indent="-342900">
              <a:spcAft>
                <a:spcPts val="420"/>
              </a:spcAft>
              <a:buFont typeface="Wingdings" pitchFamily="2" charset="2"/>
              <a:buChar char="§"/>
            </a:pPr>
            <a:r>
              <a:rPr lang="de-DE" dirty="0" smtClean="0">
                <a:solidFill>
                  <a:schemeClr val="accent2"/>
                </a:solidFill>
                <a:latin typeface="+mj-lt"/>
              </a:rPr>
              <a:t>Alarm</a:t>
            </a:r>
          </a:p>
          <a:p>
            <a:pPr marL="800100" lvl="1" indent="-342900">
              <a:spcAft>
                <a:spcPts val="420"/>
              </a:spcAft>
              <a:buFont typeface="Wingdings" pitchFamily="2" charset="2"/>
              <a:buChar char="§"/>
            </a:pPr>
            <a:r>
              <a:rPr lang="de-DE" dirty="0" smtClean="0">
                <a:solidFill>
                  <a:schemeClr val="accent2"/>
                </a:solidFill>
                <a:latin typeface="+mj-lt"/>
              </a:rPr>
              <a:t>Data</a:t>
            </a:r>
          </a:p>
          <a:p>
            <a:pPr marL="342900" indent="-342900">
              <a:spcAft>
                <a:spcPts val="420"/>
              </a:spcAft>
              <a:buFont typeface="Wingdings" pitchFamily="2" charset="2"/>
              <a:buChar char="§"/>
            </a:pPr>
            <a:r>
              <a:rPr lang="de-DE" dirty="0" smtClean="0">
                <a:solidFill>
                  <a:schemeClr val="accent2"/>
                </a:solidFill>
                <a:latin typeface="+mj-lt"/>
              </a:rPr>
              <a:t>Version (16 Bit)</a:t>
            </a:r>
          </a:p>
          <a:p>
            <a:pPr marL="342900" indent="-342900">
              <a:spcAft>
                <a:spcPts val="420"/>
              </a:spcAft>
              <a:buFont typeface="Wingdings" pitchFamily="2" charset="2"/>
              <a:buChar char="§"/>
            </a:pPr>
            <a:r>
              <a:rPr lang="de-DE" dirty="0" err="1" smtClean="0">
                <a:solidFill>
                  <a:schemeClr val="accent2"/>
                </a:solidFill>
                <a:latin typeface="+mj-lt"/>
              </a:rPr>
              <a:t>Length</a:t>
            </a:r>
            <a:r>
              <a:rPr lang="de-DE" dirty="0" smtClean="0">
                <a:solidFill>
                  <a:schemeClr val="accent2"/>
                </a:solidFill>
                <a:latin typeface="+mj-lt"/>
              </a:rPr>
              <a:t> (16 Bit)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 calcmode="lin" valueType="num">
                                      <p:cBhvr additive="base">
                                        <p:cTn id="17"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18" presetClass="entr" presetSubtype="6"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strips(downRight)">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 calcmode="lin" valueType="num">
                                      <p:cBhvr additive="base">
                                        <p:cTn id="30" dur="500" fill="hold"/>
                                        <p:tgtEl>
                                          <p:spTgt spid="22">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iterate type="lt">
                                    <p:tmPct val="0"/>
                                  </p:iterate>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18" presetClass="entr" presetSubtype="12" fill="hold" nodeType="withEffect">
                                  <p:stCondLst>
                                    <p:cond delay="0"/>
                                  </p:stCondLst>
                                  <p:iterate type="lt">
                                    <p:tmPct val="0"/>
                                  </p:iterate>
                                  <p:childTnLst>
                                    <p:set>
                                      <p:cBhvr>
                                        <p:cTn id="37" dur="1" fill="hold">
                                          <p:stCondLst>
                                            <p:cond delay="0"/>
                                          </p:stCondLst>
                                        </p:cTn>
                                        <p:tgtEl>
                                          <p:spTgt spid="39"/>
                                        </p:tgtEl>
                                        <p:attrNameLst>
                                          <p:attrName>style.visibility</p:attrName>
                                        </p:attrNameLst>
                                      </p:cBhvr>
                                      <p:to>
                                        <p:strVal val="visible"/>
                                      </p:to>
                                    </p:set>
                                    <p:animEffect transition="in" filter="strips(downLeft)">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
                                            <p:txEl>
                                              <p:pRg st="6" end="6"/>
                                            </p:txEl>
                                          </p:spTgt>
                                        </p:tgtEl>
                                        <p:attrNameLst>
                                          <p:attrName>style.visibility</p:attrName>
                                        </p:attrNameLst>
                                      </p:cBhvr>
                                      <p:to>
                                        <p:strVal val="visible"/>
                                      </p:to>
                                    </p:set>
                                    <p:anim calcmode="lin" valueType="num">
                                      <p:cBhvr additive="base">
                                        <p:cTn id="43" dur="500" fill="hold"/>
                                        <p:tgtEl>
                                          <p:spTgt spid="2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18" presetClass="entr" presetSubtype="12" fill="hold" nodeType="withEffect">
                                  <p:stCondLst>
                                    <p:cond delay="0"/>
                                  </p:stCondLst>
                                  <p:iterate type="lt">
                                    <p:tmPct val="0"/>
                                  </p:iterate>
                                  <p:childTnLst>
                                    <p:set>
                                      <p:cBhvr>
                                        <p:cTn id="50" dur="1" fill="hold">
                                          <p:stCondLst>
                                            <p:cond delay="0"/>
                                          </p:stCondLst>
                                        </p:cTn>
                                        <p:tgtEl>
                                          <p:spTgt spid="50"/>
                                        </p:tgtEl>
                                        <p:attrNameLst>
                                          <p:attrName>style.visibility</p:attrName>
                                        </p:attrNameLst>
                                      </p:cBhvr>
                                      <p:to>
                                        <p:strVal val="visible"/>
                                      </p:to>
                                    </p:set>
                                    <p:animEffect transition="in" filter="strips(downLeft)">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54" presetClass="entr" presetSubtype="0" accel="100000"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strVal val="#ppt_w*0.05"/>
                                          </p:val>
                                        </p:tav>
                                        <p:tav tm="100000">
                                          <p:val>
                                            <p:strVal val="#ppt_w"/>
                                          </p:val>
                                        </p:tav>
                                      </p:tavLst>
                                    </p:anim>
                                    <p:anim calcmode="lin" valueType="num">
                                      <p:cBhvr>
                                        <p:cTn id="57" dur="500" fill="hold"/>
                                        <p:tgtEl>
                                          <p:spTgt spid="48"/>
                                        </p:tgtEl>
                                        <p:attrNameLst>
                                          <p:attrName>ppt_h</p:attrName>
                                        </p:attrNameLst>
                                      </p:cBhvr>
                                      <p:tavLst>
                                        <p:tav tm="0">
                                          <p:val>
                                            <p:strVal val="#ppt_h"/>
                                          </p:val>
                                        </p:tav>
                                        <p:tav tm="100000">
                                          <p:val>
                                            <p:strVal val="#ppt_h"/>
                                          </p:val>
                                        </p:tav>
                                      </p:tavLst>
                                    </p:anim>
                                    <p:anim calcmode="lin" valueType="num">
                                      <p:cBhvr>
                                        <p:cTn id="58" dur="500" fill="hold"/>
                                        <p:tgtEl>
                                          <p:spTgt spid="48"/>
                                        </p:tgtEl>
                                        <p:attrNameLst>
                                          <p:attrName>ppt_x</p:attrName>
                                        </p:attrNameLst>
                                      </p:cBhvr>
                                      <p:tavLst>
                                        <p:tav tm="0">
                                          <p:val>
                                            <p:strVal val="#ppt_x-.2"/>
                                          </p:val>
                                        </p:tav>
                                        <p:tav tm="100000">
                                          <p:val>
                                            <p:strVal val="#ppt_x"/>
                                          </p:val>
                                        </p:tav>
                                      </p:tavLst>
                                    </p:anim>
                                    <p:anim calcmode="lin" valueType="num">
                                      <p:cBhvr>
                                        <p:cTn id="59" dur="500" fill="hold"/>
                                        <p:tgtEl>
                                          <p:spTgt spid="48"/>
                                        </p:tgtEl>
                                        <p:attrNameLst>
                                          <p:attrName>ppt_y</p:attrName>
                                        </p:attrNameLst>
                                      </p:cBhvr>
                                      <p:tavLst>
                                        <p:tav tm="0">
                                          <p:val>
                                            <p:strVal val="#ppt_y"/>
                                          </p:val>
                                        </p:tav>
                                        <p:tav tm="100000">
                                          <p:val>
                                            <p:strVal val="#ppt_y"/>
                                          </p:val>
                                        </p:tav>
                                      </p:tavLst>
                                    </p:anim>
                                    <p:animEffect transition="in" filter="fade">
                                      <p:cBhvr>
                                        <p:cTn id="60" dur="500"/>
                                        <p:tgtEl>
                                          <p:spTgt spid="48"/>
                                        </p:tgtEl>
                                      </p:cBhvr>
                                    </p:animEffect>
                                  </p:childTnLst>
                                </p:cTn>
                              </p:par>
                              <p:par>
                                <p:cTn id="61" presetID="54" presetClass="entr" presetSubtype="0" accel="10000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strVal val="#ppt_w*0.05"/>
                                          </p:val>
                                        </p:tav>
                                        <p:tav tm="100000">
                                          <p:val>
                                            <p:strVal val="#ppt_w"/>
                                          </p:val>
                                        </p:tav>
                                      </p:tavLst>
                                    </p:anim>
                                    <p:anim calcmode="lin" valueType="num">
                                      <p:cBhvr>
                                        <p:cTn id="64" dur="500" fill="hold"/>
                                        <p:tgtEl>
                                          <p:spTgt spid="45"/>
                                        </p:tgtEl>
                                        <p:attrNameLst>
                                          <p:attrName>ppt_h</p:attrName>
                                        </p:attrNameLst>
                                      </p:cBhvr>
                                      <p:tavLst>
                                        <p:tav tm="0">
                                          <p:val>
                                            <p:strVal val="#ppt_h"/>
                                          </p:val>
                                        </p:tav>
                                        <p:tav tm="100000">
                                          <p:val>
                                            <p:strVal val="#ppt_h"/>
                                          </p:val>
                                        </p:tav>
                                      </p:tavLst>
                                    </p:anim>
                                    <p:anim calcmode="lin" valueType="num">
                                      <p:cBhvr>
                                        <p:cTn id="65" dur="500" fill="hold"/>
                                        <p:tgtEl>
                                          <p:spTgt spid="45"/>
                                        </p:tgtEl>
                                        <p:attrNameLst>
                                          <p:attrName>ppt_x</p:attrName>
                                        </p:attrNameLst>
                                      </p:cBhvr>
                                      <p:tavLst>
                                        <p:tav tm="0">
                                          <p:val>
                                            <p:strVal val="#ppt_x-.2"/>
                                          </p:val>
                                        </p:tav>
                                        <p:tav tm="100000">
                                          <p:val>
                                            <p:strVal val="#ppt_x"/>
                                          </p:val>
                                        </p:tav>
                                      </p:tavLst>
                                    </p:anim>
                                    <p:anim calcmode="lin" valueType="num">
                                      <p:cBhvr>
                                        <p:cTn id="66" dur="500" fill="hold"/>
                                        <p:tgtEl>
                                          <p:spTgt spid="45"/>
                                        </p:tgtEl>
                                        <p:attrNameLst>
                                          <p:attrName>ppt_y</p:attrName>
                                        </p:attrNameLst>
                                      </p:cBhvr>
                                      <p:tavLst>
                                        <p:tav tm="0">
                                          <p:val>
                                            <p:strVal val="#ppt_y"/>
                                          </p:val>
                                        </p:tav>
                                        <p:tav tm="100000">
                                          <p:val>
                                            <p:strVal val="#ppt_y"/>
                                          </p:val>
                                        </p:tav>
                                      </p:tavLst>
                                    </p:anim>
                                    <p:animEffect transition="in" filter="fade">
                                      <p:cBhvr>
                                        <p:cTn id="67" dur="500"/>
                                        <p:tgtEl>
                                          <p:spTgt spid="45"/>
                                        </p:tgtEl>
                                      </p:cBhvr>
                                    </p:animEffect>
                                  </p:childTnLst>
                                </p:cTn>
                              </p:par>
                              <p:par>
                                <p:cTn id="68" presetID="3" presetClass="exit" presetSubtype="10" fill="hold" nodeType="withEffect">
                                  <p:stCondLst>
                                    <p:cond delay="0"/>
                                  </p:stCondLst>
                                  <p:iterate type="lt">
                                    <p:tmPct val="0"/>
                                  </p:iterate>
                                  <p:childTnLst>
                                    <p:animEffect transition="out" filter="blinds(horizontal)">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par>
                                <p:cTn id="71" presetID="3" presetClass="exit" presetSubtype="10" fill="hold" grpId="1" nodeType="withEffect">
                                  <p:stCondLst>
                                    <p:cond delay="0"/>
                                  </p:stCondLst>
                                  <p:iterate type="lt">
                                    <p:tmPct val="0"/>
                                  </p:iterate>
                                  <p:childTnLst>
                                    <p:animEffect transition="out" filter="blinds(horizontal)">
                                      <p:cBhvr>
                                        <p:cTn id="72" dur="500"/>
                                        <p:tgtEl>
                                          <p:spTgt spid="16"/>
                                        </p:tgtEl>
                                      </p:cBhvr>
                                    </p:animEffect>
                                    <p:set>
                                      <p:cBhvr>
                                        <p:cTn id="73" dur="1" fill="hold">
                                          <p:stCondLst>
                                            <p:cond delay="499"/>
                                          </p:stCondLst>
                                        </p:cTn>
                                        <p:tgtEl>
                                          <p:spTgt spid="16"/>
                                        </p:tgtEl>
                                        <p:attrNameLst>
                                          <p:attrName>style.visibility</p:attrName>
                                        </p:attrNameLst>
                                      </p:cBhvr>
                                      <p:to>
                                        <p:strVal val="hidden"/>
                                      </p:to>
                                    </p:set>
                                  </p:childTnLst>
                                </p:cTn>
                              </p:par>
                              <p:par>
                                <p:cTn id="74" presetID="3" presetClass="exit" presetSubtype="10" fill="hold" nodeType="withEffect">
                                  <p:stCondLst>
                                    <p:cond delay="0"/>
                                  </p:stCondLst>
                                  <p:iterate type="lt">
                                    <p:tmPct val="0"/>
                                  </p:iterate>
                                  <p:childTnLst>
                                    <p:animEffect transition="out" filter="blinds(horizontal)">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3" presetClass="exit" presetSubtype="10" fill="hold" nodeType="clickEffect">
                                  <p:stCondLst>
                                    <p:cond delay="0"/>
                                  </p:stCondLst>
                                  <p:childTnLst>
                                    <p:animEffect transition="out" filter="blinds(horizontal)">
                                      <p:cBhvr>
                                        <p:cTn id="80" dur="500"/>
                                        <p:tgtEl>
                                          <p:spTgt spid="48"/>
                                        </p:tgtEl>
                                      </p:cBhvr>
                                    </p:animEffect>
                                    <p:set>
                                      <p:cBhvr>
                                        <p:cTn id="81" dur="1" fill="hold">
                                          <p:stCondLst>
                                            <p:cond delay="499"/>
                                          </p:stCondLst>
                                        </p:cTn>
                                        <p:tgtEl>
                                          <p:spTgt spid="48"/>
                                        </p:tgtEl>
                                        <p:attrNameLst>
                                          <p:attrName>style.visibility</p:attrName>
                                        </p:attrNameLst>
                                      </p:cBhvr>
                                      <p:to>
                                        <p:strVal val="hidden"/>
                                      </p:to>
                                    </p:set>
                                  </p:childTnLst>
                                </p:cTn>
                              </p:par>
                              <p:par>
                                <p:cTn id="82" presetID="3" presetClass="exit" presetSubtype="10" fill="hold" nodeType="withEffect">
                                  <p:stCondLst>
                                    <p:cond delay="0"/>
                                  </p:stCondLst>
                                  <p:childTnLst>
                                    <p:animEffect transition="out" filter="blinds(horizontal)">
                                      <p:cBhvr>
                                        <p:cTn id="83" dur="500"/>
                                        <p:tgtEl>
                                          <p:spTgt spid="45"/>
                                        </p:tgtEl>
                                      </p:cBhvr>
                                    </p:animEffect>
                                    <p:set>
                                      <p:cBhvr>
                                        <p:cTn id="84" dur="1" fill="hold">
                                          <p:stCondLst>
                                            <p:cond delay="499"/>
                                          </p:stCondLst>
                                        </p:cTn>
                                        <p:tgtEl>
                                          <p:spTgt spid="45"/>
                                        </p:tgtEl>
                                        <p:attrNameLst>
                                          <p:attrName>style.visibility</p:attrName>
                                        </p:attrNameLst>
                                      </p:cBhvr>
                                      <p:to>
                                        <p:strVal val="hidden"/>
                                      </p:to>
                                    </p:set>
                                  </p:childTnLst>
                                </p:cTn>
                              </p:par>
                              <p:par>
                                <p:cTn id="85" presetID="15" presetClass="entr" presetSubtype="0" fill="hold" grpId="2" nodeType="withEffect">
                                  <p:stCondLst>
                                    <p:cond delay="0"/>
                                  </p:stCondLst>
                                  <p:iterate type="lt">
                                    <p:tmPct val="0"/>
                                  </p:iterate>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fltVal val="0"/>
                                          </p:val>
                                        </p:tav>
                                        <p:tav tm="100000">
                                          <p:val>
                                            <p:strVal val="#ppt_w"/>
                                          </p:val>
                                        </p:tav>
                                      </p:tavLst>
                                    </p:anim>
                                    <p:anim calcmode="lin" valueType="num">
                                      <p:cBhvr>
                                        <p:cTn id="88" dur="1000" fill="hold"/>
                                        <p:tgtEl>
                                          <p:spTgt spid="16"/>
                                        </p:tgtEl>
                                        <p:attrNameLst>
                                          <p:attrName>ppt_h</p:attrName>
                                        </p:attrNameLst>
                                      </p:cBhvr>
                                      <p:tavLst>
                                        <p:tav tm="0">
                                          <p:val>
                                            <p:fltVal val="0"/>
                                          </p:val>
                                        </p:tav>
                                        <p:tav tm="100000">
                                          <p:val>
                                            <p:strVal val="#ppt_h"/>
                                          </p:val>
                                        </p:tav>
                                      </p:tavLst>
                                    </p:anim>
                                    <p:anim calcmode="lin" valueType="num">
                                      <p:cBhvr>
                                        <p:cTn id="89"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16"/>
                                        </p:tgtEl>
                                        <p:attrNameLst>
                                          <p:attrName>ppt_y</p:attrName>
                                        </p:attrNameLst>
                                      </p:cBhvr>
                                      <p:tavLst>
                                        <p:tav tm="0" fmla="#ppt_y+(sin(-2*pi*(1-$))*-#ppt_x+cos(-2*pi*(1-$))*(1-#ppt_y))*(1-$)">
                                          <p:val>
                                            <p:fltVal val="0"/>
                                          </p:val>
                                        </p:tav>
                                        <p:tav tm="100000">
                                          <p:val>
                                            <p:fltVal val="1"/>
                                          </p:val>
                                        </p:tav>
                                      </p:tavLst>
                                    </p:anim>
                                  </p:childTnLst>
                                </p:cTn>
                              </p:par>
                              <p:par>
                                <p:cTn id="91" presetID="15" presetClass="entr" presetSubtype="0" fill="hold" nodeType="withEffect">
                                  <p:stCondLst>
                                    <p:cond delay="0"/>
                                  </p:stCondLst>
                                  <p:iterate type="lt">
                                    <p:tmPct val="0"/>
                                  </p:iterate>
                                  <p:childTnLst>
                                    <p:set>
                                      <p:cBhvr>
                                        <p:cTn id="92" dur="1" fill="hold">
                                          <p:stCondLst>
                                            <p:cond delay="0"/>
                                          </p:stCondLst>
                                        </p:cTn>
                                        <p:tgtEl>
                                          <p:spTgt spid="39"/>
                                        </p:tgtEl>
                                        <p:attrNameLst>
                                          <p:attrName>style.visibility</p:attrName>
                                        </p:attrNameLst>
                                      </p:cBhvr>
                                      <p:to>
                                        <p:strVal val="visible"/>
                                      </p:to>
                                    </p:set>
                                    <p:anim calcmode="lin" valueType="num">
                                      <p:cBhvr>
                                        <p:cTn id="93" dur="1000" fill="hold"/>
                                        <p:tgtEl>
                                          <p:spTgt spid="39"/>
                                        </p:tgtEl>
                                        <p:attrNameLst>
                                          <p:attrName>ppt_w</p:attrName>
                                        </p:attrNameLst>
                                      </p:cBhvr>
                                      <p:tavLst>
                                        <p:tav tm="0">
                                          <p:val>
                                            <p:fltVal val="0"/>
                                          </p:val>
                                        </p:tav>
                                        <p:tav tm="100000">
                                          <p:val>
                                            <p:strVal val="#ppt_w"/>
                                          </p:val>
                                        </p:tav>
                                      </p:tavLst>
                                    </p:anim>
                                    <p:anim calcmode="lin" valueType="num">
                                      <p:cBhvr>
                                        <p:cTn id="94" dur="1000" fill="hold"/>
                                        <p:tgtEl>
                                          <p:spTgt spid="39"/>
                                        </p:tgtEl>
                                        <p:attrNameLst>
                                          <p:attrName>ppt_h</p:attrName>
                                        </p:attrNameLst>
                                      </p:cBhvr>
                                      <p:tavLst>
                                        <p:tav tm="0">
                                          <p:val>
                                            <p:fltVal val="0"/>
                                          </p:val>
                                        </p:tav>
                                        <p:tav tm="100000">
                                          <p:val>
                                            <p:strVal val="#ppt_h"/>
                                          </p:val>
                                        </p:tav>
                                      </p:tavLst>
                                    </p:anim>
                                    <p:anim calcmode="lin" valueType="num">
                                      <p:cBhvr>
                                        <p:cTn id="95"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96" dur="1000" fill="hold"/>
                                        <p:tgtEl>
                                          <p:spTgt spid="39"/>
                                        </p:tgtEl>
                                        <p:attrNameLst>
                                          <p:attrName>ppt_y</p:attrName>
                                        </p:attrNameLst>
                                      </p:cBhvr>
                                      <p:tavLst>
                                        <p:tav tm="0" fmla="#ppt_y+(sin(-2*pi*(1-$))*-#ppt_x+cos(-2*pi*(1-$))*(1-#ppt_y))*(1-$)">
                                          <p:val>
                                            <p:fltVal val="0"/>
                                          </p:val>
                                        </p:tav>
                                        <p:tav tm="100000">
                                          <p:val>
                                            <p:fltVal val="1"/>
                                          </p:val>
                                        </p:tav>
                                      </p:tavLst>
                                    </p:anim>
                                  </p:childTnLst>
                                </p:cTn>
                              </p:par>
                              <p:par>
                                <p:cTn id="97" presetID="15" presetClass="entr" presetSubtype="0" fill="hold" nodeType="withEffect">
                                  <p:stCondLst>
                                    <p:cond delay="0"/>
                                  </p:stCondLst>
                                  <p:iterate type="lt">
                                    <p:tmPct val="0"/>
                                  </p:iterate>
                                  <p:childTnLst>
                                    <p:set>
                                      <p:cBhvr>
                                        <p:cTn id="98" dur="1" fill="hold">
                                          <p:stCondLst>
                                            <p:cond delay="0"/>
                                          </p:stCondLst>
                                        </p:cTn>
                                        <p:tgtEl>
                                          <p:spTgt spid="50"/>
                                        </p:tgtEl>
                                        <p:attrNameLst>
                                          <p:attrName>style.visibility</p:attrName>
                                        </p:attrNameLst>
                                      </p:cBhvr>
                                      <p:to>
                                        <p:strVal val="visible"/>
                                      </p:to>
                                    </p:set>
                                    <p:anim calcmode="lin" valueType="num">
                                      <p:cBhvr>
                                        <p:cTn id="99" dur="1000" fill="hold"/>
                                        <p:tgtEl>
                                          <p:spTgt spid="50"/>
                                        </p:tgtEl>
                                        <p:attrNameLst>
                                          <p:attrName>ppt_w</p:attrName>
                                        </p:attrNameLst>
                                      </p:cBhvr>
                                      <p:tavLst>
                                        <p:tav tm="0">
                                          <p:val>
                                            <p:fltVal val="0"/>
                                          </p:val>
                                        </p:tav>
                                        <p:tav tm="100000">
                                          <p:val>
                                            <p:strVal val="#ppt_w"/>
                                          </p:val>
                                        </p:tav>
                                      </p:tavLst>
                                    </p:anim>
                                    <p:anim calcmode="lin" valueType="num">
                                      <p:cBhvr>
                                        <p:cTn id="100" dur="1000" fill="hold"/>
                                        <p:tgtEl>
                                          <p:spTgt spid="50"/>
                                        </p:tgtEl>
                                        <p:attrNameLst>
                                          <p:attrName>ppt_h</p:attrName>
                                        </p:attrNameLst>
                                      </p:cBhvr>
                                      <p:tavLst>
                                        <p:tav tm="0">
                                          <p:val>
                                            <p:fltVal val="0"/>
                                          </p:val>
                                        </p:tav>
                                        <p:tav tm="100000">
                                          <p:val>
                                            <p:strVal val="#ppt_h"/>
                                          </p:val>
                                        </p:tav>
                                      </p:tavLst>
                                    </p:anim>
                                    <p:anim calcmode="lin" valueType="num">
                                      <p:cBhvr>
                                        <p:cTn id="101" dur="1000" fill="hold"/>
                                        <p:tgtEl>
                                          <p:spTgt spid="50"/>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5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2">
                                            <p:txEl>
                                              <p:pRg st="8" end="8"/>
                                            </p:txEl>
                                          </p:spTgt>
                                        </p:tgtEl>
                                        <p:attrNameLst>
                                          <p:attrName>style.visibility</p:attrName>
                                        </p:attrNameLst>
                                      </p:cBhvr>
                                      <p:to>
                                        <p:strVal val="visible"/>
                                      </p:to>
                                    </p:set>
                                    <p:anim calcmode="lin" valueType="num">
                                      <p:cBhvr additive="base">
                                        <p:cTn id="107" dur="500" fill="hold"/>
                                        <p:tgtEl>
                                          <p:spTgt spid="22">
                                            <p:txEl>
                                              <p:pRg st="8" end="8"/>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22">
                                            <p:txEl>
                                              <p:pRg st="8" end="8"/>
                                            </p:txEl>
                                          </p:spTgt>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additive="base">
                                        <p:cTn id="111" dur="500" fill="hold"/>
                                        <p:tgtEl>
                                          <p:spTgt spid="19"/>
                                        </p:tgtEl>
                                        <p:attrNameLst>
                                          <p:attrName>ppt_x</p:attrName>
                                        </p:attrNameLst>
                                      </p:cBhvr>
                                      <p:tavLst>
                                        <p:tav tm="0">
                                          <p:val>
                                            <p:strVal val="#ppt_x"/>
                                          </p:val>
                                        </p:tav>
                                        <p:tav tm="100000">
                                          <p:val>
                                            <p:strVal val="#ppt_x"/>
                                          </p:val>
                                        </p:tav>
                                      </p:tavLst>
                                    </p:anim>
                                    <p:anim calcmode="lin" valueType="num">
                                      <p:cBhvr additive="base">
                                        <p:cTn id="112" dur="500" fill="hold"/>
                                        <p:tgtEl>
                                          <p:spTgt spid="19"/>
                                        </p:tgtEl>
                                        <p:attrNameLst>
                                          <p:attrName>ppt_y</p:attrName>
                                        </p:attrNameLst>
                                      </p:cBhvr>
                                      <p:tavLst>
                                        <p:tav tm="0">
                                          <p:val>
                                            <p:strVal val="1+#ppt_h/2"/>
                                          </p:val>
                                        </p:tav>
                                        <p:tav tm="100000">
                                          <p:val>
                                            <p:strVal val="#ppt_y"/>
                                          </p:val>
                                        </p:tav>
                                      </p:tavLst>
                                    </p:anim>
                                  </p:childTnLst>
                                </p:cTn>
                              </p:par>
                              <p:par>
                                <p:cTn id="113" presetID="18" presetClass="entr" presetSubtype="12"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strips(downLeft)">
                                      <p:cBhvr>
                                        <p:cTn id="115" dur="500"/>
                                        <p:tgtEl>
                                          <p:spTgt spid="41"/>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22">
                                            <p:txEl>
                                              <p:pRg st="10" end="10"/>
                                            </p:txEl>
                                          </p:spTgt>
                                        </p:tgtEl>
                                        <p:attrNameLst>
                                          <p:attrName>style.visibility</p:attrName>
                                        </p:attrNameLst>
                                      </p:cBhvr>
                                      <p:to>
                                        <p:strVal val="visible"/>
                                      </p:to>
                                    </p:set>
                                    <p:anim calcmode="lin" valueType="num">
                                      <p:cBhvr additive="base">
                                        <p:cTn id="120" dur="500" fill="hold"/>
                                        <p:tgtEl>
                                          <p:spTgt spid="22">
                                            <p:txEl>
                                              <p:pRg st="10" end="1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22">
                                            <p:txEl>
                                              <p:pRg st="10" end="10"/>
                                            </p:txEl>
                                          </p:spTgt>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25"/>
                                        </p:tgtEl>
                                        <p:attrNameLst>
                                          <p:attrName>style.visibility</p:attrName>
                                        </p:attrNameLst>
                                      </p:cBhvr>
                                      <p:to>
                                        <p:strVal val="visible"/>
                                      </p:to>
                                    </p:set>
                                    <p:anim calcmode="lin" valueType="num">
                                      <p:cBhvr additive="base">
                                        <p:cTn id="124" dur="500" fill="hold"/>
                                        <p:tgtEl>
                                          <p:spTgt spid="25"/>
                                        </p:tgtEl>
                                        <p:attrNameLst>
                                          <p:attrName>ppt_x</p:attrName>
                                        </p:attrNameLst>
                                      </p:cBhvr>
                                      <p:tavLst>
                                        <p:tav tm="0">
                                          <p:val>
                                            <p:strVal val="#ppt_x"/>
                                          </p:val>
                                        </p:tav>
                                        <p:tav tm="100000">
                                          <p:val>
                                            <p:strVal val="#ppt_x"/>
                                          </p:val>
                                        </p:tav>
                                      </p:tavLst>
                                    </p:anim>
                                    <p:anim calcmode="lin" valueType="num">
                                      <p:cBhvr additive="base">
                                        <p:cTn id="125" dur="500" fill="hold"/>
                                        <p:tgtEl>
                                          <p:spTgt spid="25"/>
                                        </p:tgtEl>
                                        <p:attrNameLst>
                                          <p:attrName>ppt_y</p:attrName>
                                        </p:attrNameLst>
                                      </p:cBhvr>
                                      <p:tavLst>
                                        <p:tav tm="0">
                                          <p:val>
                                            <p:strVal val="1+#ppt_h/2"/>
                                          </p:val>
                                        </p:tav>
                                        <p:tav tm="100000">
                                          <p:val>
                                            <p:strVal val="#ppt_y"/>
                                          </p:val>
                                        </p:tav>
                                      </p:tavLst>
                                    </p:anim>
                                  </p:childTnLst>
                                </p:cTn>
                              </p:par>
                              <p:par>
                                <p:cTn id="126" presetID="18" presetClass="entr" presetSubtype="12" fill="hold"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strips(downLeft)">
                                      <p:cBhvr>
                                        <p:cTn id="128" dur="500"/>
                                        <p:tgtEl>
                                          <p:spTgt spid="42"/>
                                        </p:tgtEl>
                                      </p:cBhvr>
                                    </p:animEffect>
                                  </p:childTnLst>
                                </p:cTn>
                              </p:par>
                            </p:childTnLst>
                          </p:cTn>
                        </p:par>
                      </p:childTnLst>
                    </p:cTn>
                  </p:par>
                  <p:par>
                    <p:cTn id="129" fill="hold">
                      <p:stCondLst>
                        <p:cond delay="indefinite"/>
                      </p:stCondLst>
                      <p:childTnLst>
                        <p:par>
                          <p:cTn id="130" fill="hold">
                            <p:stCondLst>
                              <p:cond delay="0"/>
                            </p:stCondLst>
                            <p:childTnLst>
                              <p:par>
                                <p:cTn id="131" presetID="27" presetClass="entr" presetSubtype="0" fill="hold" grpId="0" nodeType="clickEffect">
                                  <p:stCondLst>
                                    <p:cond delay="0"/>
                                  </p:stCondLst>
                                  <p:iterate type="lt">
                                    <p:tmPct val="50000"/>
                                  </p:iterate>
                                  <p:childTnLst>
                                    <p:set>
                                      <p:cBhvr>
                                        <p:cTn id="132" dur="1" fill="hold">
                                          <p:stCondLst>
                                            <p:cond delay="0"/>
                                          </p:stCondLst>
                                        </p:cTn>
                                        <p:tgtEl>
                                          <p:spTgt spid="54"/>
                                        </p:tgtEl>
                                        <p:attrNameLst>
                                          <p:attrName>style.visibility</p:attrName>
                                        </p:attrNameLst>
                                      </p:cBhvr>
                                      <p:to>
                                        <p:strVal val="visible"/>
                                      </p:to>
                                    </p:set>
                                    <p:anim calcmode="discrete" valueType="clr">
                                      <p:cBhvr override="childStyle">
                                        <p:cTn id="133" dur="80"/>
                                        <p:tgtEl>
                                          <p:spTgt spid="54"/>
                                        </p:tgtEl>
                                        <p:attrNameLst>
                                          <p:attrName>style.color</p:attrName>
                                        </p:attrNameLst>
                                      </p:cBhvr>
                                      <p:tavLst>
                                        <p:tav tm="0">
                                          <p:val>
                                            <p:clrVal>
                                              <a:schemeClr val="accent2"/>
                                            </p:clrVal>
                                          </p:val>
                                        </p:tav>
                                        <p:tav tm="50000">
                                          <p:val>
                                            <p:clrVal>
                                              <a:schemeClr val="hlink"/>
                                            </p:clrVal>
                                          </p:val>
                                        </p:tav>
                                      </p:tavLst>
                                    </p:anim>
                                    <p:anim calcmode="discrete" valueType="clr">
                                      <p:cBhvr>
                                        <p:cTn id="134" dur="80"/>
                                        <p:tgtEl>
                                          <p:spTgt spid="54"/>
                                        </p:tgtEl>
                                        <p:attrNameLst>
                                          <p:attrName>fillcolor</p:attrName>
                                        </p:attrNameLst>
                                      </p:cBhvr>
                                      <p:tavLst>
                                        <p:tav tm="0">
                                          <p:val>
                                            <p:clrVal>
                                              <a:schemeClr val="accent2"/>
                                            </p:clrVal>
                                          </p:val>
                                        </p:tav>
                                        <p:tav tm="50000">
                                          <p:val>
                                            <p:clrVal>
                                              <a:schemeClr val="hlink"/>
                                            </p:clrVal>
                                          </p:val>
                                        </p:tav>
                                      </p:tavLst>
                                    </p:anim>
                                    <p:set>
                                      <p:cBhvr>
                                        <p:cTn id="135" dur="80"/>
                                        <p:tgtEl>
                                          <p:spTgt spid="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6" grpId="1" animBg="1"/>
      <p:bldP spid="16" grpId="2" animBg="1"/>
      <p:bldP spid="19" grpId="0" animBg="1"/>
      <p:bldP spid="22" grpId="0" uiExpand="1" build="p"/>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Crypto-Standards</a:t>
            </a:r>
            <a:endParaRPr lang="de-DE" dirty="0"/>
          </a:p>
        </p:txBody>
      </p:sp>
      <p:sp>
        <p:nvSpPr>
          <p:cNvPr id="3" name="Inhaltsplatzhalter 2"/>
          <p:cNvSpPr>
            <a:spLocks noGrp="1"/>
          </p:cNvSpPr>
          <p:nvPr>
            <p:ph idx="1"/>
          </p:nvPr>
        </p:nvSpPr>
        <p:spPr/>
        <p:txBody>
          <a:bodyPr/>
          <a:lstStyle/>
          <a:p>
            <a:pPr>
              <a:buNone/>
            </a:pPr>
            <a:r>
              <a:rPr lang="de-DE" dirty="0" smtClean="0"/>
              <a:t>Viele Standards, die heutiges </a:t>
            </a:r>
            <a:r>
              <a:rPr lang="de-DE" dirty="0" err="1" smtClean="0"/>
              <a:t>Kryptographieumfeld</a:t>
            </a:r>
            <a:r>
              <a:rPr lang="de-DE" dirty="0" smtClean="0"/>
              <a:t> prägen</a:t>
            </a:r>
          </a:p>
          <a:p>
            <a:pPr lvl="1">
              <a:buFont typeface="Wingdings" pitchFamily="2" charset="2"/>
              <a:buChar char="§"/>
            </a:pPr>
            <a:r>
              <a:rPr lang="de-DE" dirty="0" smtClean="0"/>
              <a:t>ITU-T (Vereinte Nationen)</a:t>
            </a:r>
          </a:p>
          <a:p>
            <a:pPr lvl="2">
              <a:buFont typeface="Wingdings" pitchFamily="2" charset="2"/>
              <a:buChar char="§"/>
            </a:pPr>
            <a:r>
              <a:rPr lang="de-DE" dirty="0" smtClean="0"/>
              <a:t>X509-Zertifikate</a:t>
            </a:r>
          </a:p>
          <a:p>
            <a:pPr lvl="1">
              <a:buFont typeface="Wingdings" pitchFamily="2" charset="2"/>
              <a:buChar char="§"/>
            </a:pPr>
            <a:r>
              <a:rPr lang="de-DE" dirty="0" smtClean="0"/>
              <a:t>IEEE 802</a:t>
            </a:r>
          </a:p>
          <a:p>
            <a:pPr lvl="2">
              <a:buFont typeface="Wingdings" pitchFamily="2" charset="2"/>
              <a:buChar char="§"/>
            </a:pPr>
            <a:r>
              <a:rPr lang="de-DE" dirty="0" smtClean="0"/>
              <a:t>802.1X – Authentifikation am Ethernet-Port</a:t>
            </a:r>
          </a:p>
          <a:p>
            <a:pPr lvl="1">
              <a:buFont typeface="Wingdings" pitchFamily="2" charset="2"/>
              <a:buChar char="§"/>
            </a:pPr>
            <a:r>
              <a:rPr lang="de-DE" dirty="0" smtClean="0"/>
              <a:t>RSA Security Inc. Public-Key-</a:t>
            </a:r>
            <a:r>
              <a:rPr lang="de-DE" dirty="0" err="1" smtClean="0"/>
              <a:t>Cryptography</a:t>
            </a:r>
            <a:r>
              <a:rPr lang="de-DE" dirty="0" smtClean="0"/>
              <a:t>-Standard (PKCS)</a:t>
            </a:r>
          </a:p>
          <a:p>
            <a:pPr lvl="2">
              <a:buFont typeface="Wingdings" pitchFamily="2" charset="2"/>
              <a:buChar char="§"/>
            </a:pPr>
            <a:r>
              <a:rPr lang="de-DE" dirty="0" smtClean="0"/>
              <a:t>15 Standards und Definitionen für Public-Key-</a:t>
            </a:r>
            <a:r>
              <a:rPr lang="de-DE" dirty="0" err="1" smtClean="0"/>
              <a:t>Crypto</a:t>
            </a:r>
            <a:endParaRPr lang="de-DE" dirty="0" smtClean="0"/>
          </a:p>
          <a:p>
            <a:pPr lvl="1">
              <a:buFont typeface="Wingdings" pitchFamily="2" charset="2"/>
              <a:buChar char="§"/>
            </a:pPr>
            <a:r>
              <a:rPr lang="de-DE" dirty="0" smtClean="0"/>
              <a:t>Request </a:t>
            </a:r>
            <a:r>
              <a:rPr lang="de-DE" dirty="0" err="1" smtClean="0"/>
              <a:t>for</a:t>
            </a:r>
            <a:r>
              <a:rPr lang="de-DE" dirty="0" smtClean="0"/>
              <a:t> Comments (RFC)</a:t>
            </a:r>
          </a:p>
          <a:p>
            <a:pPr lvl="2">
              <a:buFont typeface="Wingdings" pitchFamily="2" charset="2"/>
              <a:buChar char="§"/>
            </a:pPr>
            <a:r>
              <a:rPr lang="de-DE" dirty="0" smtClean="0"/>
              <a:t>Organisationsübergreifende Veröffentlichung von Standards (bzw. Entwürfen und Updates)</a:t>
            </a:r>
          </a:p>
        </p:txBody>
      </p:sp>
      <p:sp>
        <p:nvSpPr>
          <p:cNvPr id="4" name="Datumsplatzhalter 3"/>
          <p:cNvSpPr>
            <a:spLocks noGrp="1"/>
          </p:cNvSpPr>
          <p:nvPr>
            <p:ph type="dt" sz="half" idx="10"/>
          </p:nvPr>
        </p:nvSpPr>
        <p:spPr/>
        <p:txBody>
          <a:bodyPr/>
          <a:lstStyle/>
          <a:p>
            <a:r>
              <a:rPr lang="de-DE" smtClean="0"/>
              <a:t>24. April / 8. Mai 2023</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iterate type="lt">
                                    <p:tmPct val="0"/>
                                  </p:iterate>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mph" presetSubtype="0" fill="hold" nodeType="clickEffect">
                                  <p:stCondLst>
                                    <p:cond delay="0"/>
                                  </p:stCondLst>
                                  <p:iterate type="lt">
                                    <p:tmPct val="4000"/>
                                  </p:iterate>
                                  <p:childTnLst>
                                    <p:set>
                                      <p:cBhvr override="childStyle">
                                        <p:cTn id="52" dur="500" fill="hold"/>
                                        <p:tgtEl>
                                          <p:spTgt spid="3">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PKCS#1 – RSA public key crypto</a:t>
            </a:r>
          </a:p>
          <a:p>
            <a:pPr>
              <a:buFont typeface="Wingdings" pitchFamily="2" charset="2"/>
              <a:buChar char="§"/>
            </a:pPr>
            <a:r>
              <a:rPr lang="en-US" dirty="0" smtClean="0"/>
              <a:t>PKCS#2 – RSA encryption of message digests</a:t>
            </a:r>
          </a:p>
          <a:p>
            <a:pPr>
              <a:buFont typeface="Wingdings" pitchFamily="2" charset="2"/>
              <a:buChar char="§"/>
            </a:pPr>
            <a:r>
              <a:rPr lang="en-US" dirty="0" smtClean="0"/>
              <a:t>PKCS#3 – </a:t>
            </a:r>
            <a:r>
              <a:rPr lang="en-US" dirty="0" err="1" smtClean="0"/>
              <a:t>Diffie</a:t>
            </a:r>
            <a:r>
              <a:rPr lang="en-US" dirty="0" smtClean="0"/>
              <a:t>-Hellman key agreement</a:t>
            </a:r>
          </a:p>
          <a:p>
            <a:pPr>
              <a:buFont typeface="Wingdings" pitchFamily="2" charset="2"/>
              <a:buChar char="§"/>
            </a:pPr>
            <a:r>
              <a:rPr lang="en-US" dirty="0" smtClean="0"/>
              <a:t>PKCS#4 – RSA key syntax</a:t>
            </a:r>
          </a:p>
          <a:p>
            <a:pPr>
              <a:buFont typeface="Wingdings" pitchFamily="2" charset="2"/>
              <a:buChar char="§"/>
            </a:pPr>
            <a:r>
              <a:rPr lang="en-US" dirty="0" smtClean="0"/>
              <a:t>PKCS#5 – Password based cryptography specification</a:t>
            </a:r>
          </a:p>
          <a:p>
            <a:pPr>
              <a:buFont typeface="Wingdings" pitchFamily="2" charset="2"/>
              <a:buChar char="§"/>
            </a:pPr>
            <a:r>
              <a:rPr lang="en-US" dirty="0" smtClean="0"/>
              <a:t>PKCS#6 – Extended certificate syntax</a:t>
            </a:r>
          </a:p>
          <a:p>
            <a:pPr>
              <a:buFont typeface="Wingdings" pitchFamily="2" charset="2"/>
              <a:buChar char="§"/>
            </a:pPr>
            <a:r>
              <a:rPr lang="en-US" dirty="0" smtClean="0"/>
              <a:t>PKCS#7 – Cryptographic message syntax</a:t>
            </a:r>
          </a:p>
          <a:p>
            <a:pPr>
              <a:buFont typeface="Wingdings" pitchFamily="2" charset="2"/>
              <a:buChar char="§"/>
            </a:pPr>
            <a:r>
              <a:rPr lang="en-US" dirty="0" smtClean="0"/>
              <a:t>PKCS#8 – Private key information syntax</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23</a:t>
            </a:fld>
            <a:endParaRPr lang="de-DE"/>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PKCS#1 – RSA public key crypto</a:t>
            </a:r>
          </a:p>
          <a:p>
            <a:pPr>
              <a:buFont typeface="Wingdings" pitchFamily="2" charset="2"/>
              <a:buChar char="§"/>
            </a:pPr>
            <a:r>
              <a:rPr lang="en-US" dirty="0" smtClean="0"/>
              <a:t>PKCS#2 – RSA encryption of message digests</a:t>
            </a:r>
          </a:p>
          <a:p>
            <a:pPr>
              <a:buFont typeface="Wingdings" pitchFamily="2" charset="2"/>
              <a:buChar char="§"/>
            </a:pPr>
            <a:r>
              <a:rPr lang="en-US" dirty="0" smtClean="0"/>
              <a:t>PKCS#3 – </a:t>
            </a:r>
            <a:r>
              <a:rPr lang="en-US" dirty="0" err="1" smtClean="0"/>
              <a:t>Diffie</a:t>
            </a:r>
            <a:r>
              <a:rPr lang="en-US" dirty="0" smtClean="0"/>
              <a:t>-Hellman key agreement</a:t>
            </a:r>
          </a:p>
          <a:p>
            <a:pPr>
              <a:buFont typeface="Wingdings" pitchFamily="2" charset="2"/>
              <a:buChar char="§"/>
            </a:pPr>
            <a:r>
              <a:rPr lang="en-US" dirty="0" smtClean="0"/>
              <a:t>PKCS#4 – RSA key syntax</a:t>
            </a:r>
          </a:p>
          <a:p>
            <a:pPr>
              <a:buFont typeface="Wingdings" pitchFamily="2" charset="2"/>
              <a:buChar char="§"/>
            </a:pPr>
            <a:r>
              <a:rPr lang="en-US" dirty="0" smtClean="0"/>
              <a:t>PKCS#5 – Password based cryptography specification</a:t>
            </a:r>
          </a:p>
          <a:p>
            <a:pPr>
              <a:buFont typeface="Wingdings" pitchFamily="2" charset="2"/>
              <a:buChar char="§"/>
            </a:pPr>
            <a:r>
              <a:rPr lang="en-US" dirty="0" smtClean="0"/>
              <a:t>PKCS#6 – Extended certificate syntax</a:t>
            </a:r>
          </a:p>
          <a:p>
            <a:pPr>
              <a:buFont typeface="Wingdings" pitchFamily="2" charset="2"/>
              <a:buChar char="§"/>
            </a:pPr>
            <a:r>
              <a:rPr lang="en-US" dirty="0" smtClean="0"/>
              <a:t>PKCS#7 – Cryptographic message syntax</a:t>
            </a:r>
          </a:p>
          <a:p>
            <a:pPr>
              <a:buFont typeface="Wingdings" pitchFamily="2" charset="2"/>
              <a:buChar char="§"/>
            </a:pPr>
            <a:r>
              <a:rPr lang="en-US" dirty="0" smtClean="0"/>
              <a:t>PKCS#8 – Private key information syntax</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24</a:t>
            </a:fld>
            <a:endParaRPr lang="de-DE"/>
          </a:p>
        </p:txBody>
      </p:sp>
      <p:grpSp>
        <p:nvGrpSpPr>
          <p:cNvPr id="7" name="Gruppieren 9"/>
          <p:cNvGrpSpPr/>
          <p:nvPr/>
        </p:nvGrpSpPr>
        <p:grpSpPr>
          <a:xfrm>
            <a:off x="432048" y="1656283"/>
            <a:ext cx="6912768" cy="276999"/>
            <a:chOff x="432048" y="1656283"/>
            <a:chExt cx="6912768" cy="276999"/>
          </a:xfrm>
        </p:grpSpPr>
        <p:cxnSp>
          <p:nvCxnSpPr>
            <p:cNvPr id="8" name="Gerade Verbindung 7"/>
            <p:cNvCxnSpPr/>
            <p:nvPr/>
          </p:nvCxnSpPr>
          <p:spPr>
            <a:xfrm>
              <a:off x="432048" y="1800299"/>
              <a:ext cx="4896544" cy="0"/>
            </a:xfrm>
            <a:prstGeom prst="line">
              <a:avLst/>
            </a:prstGeom>
            <a:ln w="38100">
              <a:solidFill>
                <a:srgbClr val="FF0000"/>
              </a:solidFill>
              <a:tailEnd type="none" w="lg" len="med"/>
            </a:ln>
          </p:spPr>
          <p:style>
            <a:lnRef idx="1">
              <a:schemeClr val="dk1"/>
            </a:lnRef>
            <a:fillRef idx="0">
              <a:schemeClr val="dk1"/>
            </a:fillRef>
            <a:effectRef idx="0">
              <a:schemeClr val="dk1"/>
            </a:effectRef>
            <a:fontRef idx="minor">
              <a:schemeClr val="tx1"/>
            </a:fontRef>
          </p:style>
        </p:cxnSp>
        <p:sp>
          <p:nvSpPr>
            <p:cNvPr id="9" name="Textfeld 8"/>
            <p:cNvSpPr txBox="1"/>
            <p:nvPr/>
          </p:nvSpPr>
          <p:spPr>
            <a:xfrm>
              <a:off x="5462891" y="1656283"/>
              <a:ext cx="1881925" cy="276999"/>
            </a:xfrm>
            <a:prstGeom prst="rect">
              <a:avLst/>
            </a:prstGeom>
            <a:noFill/>
          </p:spPr>
          <p:txBody>
            <a:bodyPr wrap="none" lIns="0" tIns="0" rIns="0" bIns="0" rtlCol="0">
              <a:spAutoFit/>
            </a:bodyPr>
            <a:lstStyle/>
            <a:p>
              <a:pPr marL="216000" indent="-216000">
                <a:spcAft>
                  <a:spcPts val="420"/>
                </a:spcAft>
              </a:pPr>
              <a:r>
                <a:rPr lang="en-US" dirty="0" smtClean="0">
                  <a:solidFill>
                    <a:schemeClr val="accent2"/>
                  </a:solidFill>
                  <a:latin typeface="+mj-lt"/>
                </a:rPr>
                <a:t>Merged in PKCS#1</a:t>
              </a:r>
              <a:endParaRPr lang="de-DE" dirty="0" err="1" smtClean="0">
                <a:solidFill>
                  <a:schemeClr val="accent2"/>
                </a:solidFill>
                <a:latin typeface="+mj-lt"/>
              </a:endParaRPr>
            </a:p>
          </p:txBody>
        </p:sp>
      </p:grpSp>
      <p:grpSp>
        <p:nvGrpSpPr>
          <p:cNvPr id="10" name="Gruppieren 10"/>
          <p:cNvGrpSpPr/>
          <p:nvPr/>
        </p:nvGrpSpPr>
        <p:grpSpPr>
          <a:xfrm>
            <a:off x="432048" y="2520379"/>
            <a:ext cx="6912768" cy="276999"/>
            <a:chOff x="432048" y="1656283"/>
            <a:chExt cx="6912768" cy="276999"/>
          </a:xfrm>
        </p:grpSpPr>
        <p:cxnSp>
          <p:nvCxnSpPr>
            <p:cNvPr id="12" name="Gerade Verbindung 11"/>
            <p:cNvCxnSpPr/>
            <p:nvPr/>
          </p:nvCxnSpPr>
          <p:spPr>
            <a:xfrm>
              <a:off x="432048" y="1800299"/>
              <a:ext cx="4896544" cy="0"/>
            </a:xfrm>
            <a:prstGeom prst="line">
              <a:avLst/>
            </a:prstGeom>
            <a:ln w="38100">
              <a:solidFill>
                <a:srgbClr val="FF0000"/>
              </a:solidFill>
              <a:tailEnd type="none" w="lg" len="med"/>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5462891" y="1656283"/>
              <a:ext cx="1881925" cy="276999"/>
            </a:xfrm>
            <a:prstGeom prst="rect">
              <a:avLst/>
            </a:prstGeom>
            <a:noFill/>
          </p:spPr>
          <p:txBody>
            <a:bodyPr wrap="none" lIns="0" tIns="0" rIns="0" bIns="0" rtlCol="0">
              <a:spAutoFit/>
            </a:bodyPr>
            <a:lstStyle/>
            <a:p>
              <a:pPr marL="216000" indent="-216000">
                <a:spcAft>
                  <a:spcPts val="420"/>
                </a:spcAft>
              </a:pPr>
              <a:r>
                <a:rPr lang="en-US" dirty="0" smtClean="0">
                  <a:solidFill>
                    <a:schemeClr val="accent2"/>
                  </a:solidFill>
                  <a:latin typeface="+mj-lt"/>
                </a:rPr>
                <a:t>Merged in PKCS#1</a:t>
              </a:r>
              <a:endParaRPr lang="de-DE" dirty="0" err="1" smtClean="0">
                <a:solidFill>
                  <a:schemeClr val="accent2"/>
                </a:solidFill>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Righ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strips(downRigh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PKCS#9 – Selected attribute types</a:t>
            </a:r>
          </a:p>
          <a:p>
            <a:pPr>
              <a:buFont typeface="Wingdings" pitchFamily="2" charset="2"/>
              <a:buChar char="§"/>
            </a:pPr>
            <a:r>
              <a:rPr lang="en-US" dirty="0" smtClean="0"/>
              <a:t>PKCS#10 – Certification request standard</a:t>
            </a:r>
          </a:p>
          <a:p>
            <a:pPr>
              <a:buFont typeface="Wingdings" pitchFamily="2" charset="2"/>
              <a:buChar char="§"/>
            </a:pPr>
            <a:r>
              <a:rPr lang="en-US" dirty="0" smtClean="0"/>
              <a:t>PKCS#11 – Crypto token interface (</a:t>
            </a:r>
            <a:r>
              <a:rPr lang="en-US" dirty="0" err="1" smtClean="0"/>
              <a:t>cryptoki</a:t>
            </a:r>
            <a:r>
              <a:rPr lang="en-US" dirty="0" smtClean="0"/>
              <a:t>)</a:t>
            </a:r>
          </a:p>
          <a:p>
            <a:pPr>
              <a:buFont typeface="Wingdings" pitchFamily="2" charset="2"/>
              <a:buChar char="§"/>
            </a:pPr>
            <a:r>
              <a:rPr lang="en-US" dirty="0" smtClean="0"/>
              <a:t>PKCS#12 – Personal information exchange syntax</a:t>
            </a:r>
          </a:p>
          <a:p>
            <a:pPr>
              <a:buFont typeface="Wingdings" pitchFamily="2" charset="2"/>
              <a:buChar char="§"/>
            </a:pPr>
            <a:r>
              <a:rPr lang="en-US" dirty="0" smtClean="0"/>
              <a:t>PKCS#13 – Elliptic curve cryptography</a:t>
            </a:r>
          </a:p>
          <a:p>
            <a:pPr>
              <a:buFont typeface="Wingdings" pitchFamily="2" charset="2"/>
              <a:buChar char="§"/>
            </a:pPr>
            <a:r>
              <a:rPr lang="en-US" dirty="0" smtClean="0"/>
              <a:t>PKCS#14 – Pseudo random number generation</a:t>
            </a:r>
          </a:p>
          <a:p>
            <a:pPr>
              <a:buFont typeface="Wingdings" pitchFamily="2" charset="2"/>
              <a:buChar char="§"/>
            </a:pPr>
            <a:r>
              <a:rPr lang="en-US" dirty="0" smtClean="0"/>
              <a:t>PKCS#15 – Cryptographic token information format</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en-US" dirty="0" smtClean="0"/>
              <a:t>RFCs:</a:t>
            </a:r>
          </a:p>
          <a:p>
            <a:pPr lvl="1">
              <a:buFont typeface="Wingdings" pitchFamily="2" charset="2"/>
              <a:buChar char="§"/>
            </a:pPr>
            <a:r>
              <a:rPr lang="en-US" dirty="0" smtClean="0"/>
              <a:t>RFC 2313	Version 1.5	</a:t>
            </a:r>
            <a:r>
              <a:rPr lang="en-US" dirty="0" err="1" smtClean="0"/>
              <a:t>März</a:t>
            </a:r>
            <a:r>
              <a:rPr lang="en-US" dirty="0" smtClean="0"/>
              <a:t> 1998</a:t>
            </a:r>
          </a:p>
          <a:p>
            <a:pPr lvl="1">
              <a:buFont typeface="Wingdings" pitchFamily="2" charset="2"/>
              <a:buChar char="§"/>
            </a:pPr>
            <a:r>
              <a:rPr lang="en-US" dirty="0" smtClean="0"/>
              <a:t>RFC  2437 	Version 2.0	</a:t>
            </a:r>
            <a:r>
              <a:rPr lang="en-US" dirty="0" err="1" smtClean="0"/>
              <a:t>Oktober</a:t>
            </a:r>
            <a:r>
              <a:rPr lang="en-US" dirty="0" smtClean="0"/>
              <a:t> 1998</a:t>
            </a:r>
          </a:p>
          <a:p>
            <a:pPr lvl="1">
              <a:buFont typeface="Wingdings" pitchFamily="2" charset="2"/>
              <a:buChar char="§"/>
            </a:pPr>
            <a:r>
              <a:rPr lang="en-US" dirty="0" smtClean="0"/>
              <a:t>RFC 3447 	Version 2. 1	</a:t>
            </a:r>
            <a:r>
              <a:rPr lang="en-US" dirty="0" err="1" smtClean="0"/>
              <a:t>Februar</a:t>
            </a:r>
            <a:r>
              <a:rPr lang="en-US" dirty="0" smtClean="0"/>
              <a:t> 2003</a:t>
            </a:r>
          </a:p>
          <a:p>
            <a:pPr lvl="1">
              <a:buFont typeface="Wingdings" pitchFamily="2" charset="2"/>
              <a:buChar char="§"/>
            </a:pPr>
            <a:r>
              <a:rPr lang="en-US" dirty="0" smtClean="0"/>
              <a:t>RFC 8017	Version 2.2	November 2016</a:t>
            </a:r>
          </a:p>
          <a:p>
            <a:pPr>
              <a:buFont typeface="Wingdings" pitchFamily="2" charset="2"/>
              <a:buChar char="§"/>
            </a:pPr>
            <a:endParaRPr lang="en-US" dirty="0" smtClean="0"/>
          </a:p>
          <a:p>
            <a:pPr>
              <a:buNone/>
            </a:pPr>
            <a:endParaRPr lang="en-US"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de-DE" dirty="0" smtClean="0"/>
              <a:t>Definitionen:</a:t>
            </a:r>
          </a:p>
          <a:p>
            <a:pPr lvl="1">
              <a:buFont typeface="Wingdings" pitchFamily="2" charset="2"/>
              <a:buChar char="§"/>
            </a:pPr>
            <a:r>
              <a:rPr lang="de-DE" dirty="0" smtClean="0"/>
              <a:t>RSA Schlüsseltypen für öffentliche und private Schlüssel</a:t>
            </a:r>
          </a:p>
          <a:p>
            <a:pPr lvl="2">
              <a:buFont typeface="Wingdings" pitchFamily="2" charset="2"/>
              <a:buChar char="§"/>
            </a:pPr>
            <a:r>
              <a:rPr lang="de-DE" dirty="0" smtClean="0"/>
              <a:t>Öffentlicher Schlüssel:</a:t>
            </a:r>
          </a:p>
          <a:p>
            <a:pPr lvl="3">
              <a:buFont typeface="Wingdings" pitchFamily="2" charset="2"/>
              <a:buChar char="§"/>
            </a:pPr>
            <a:r>
              <a:rPr lang="de-DE" dirty="0" smtClean="0"/>
              <a:t>n: </a:t>
            </a:r>
            <a:r>
              <a:rPr lang="de-DE" dirty="0" err="1" smtClean="0"/>
              <a:t>modulus</a:t>
            </a:r>
            <a:endParaRPr lang="de-DE" dirty="0" smtClean="0"/>
          </a:p>
          <a:p>
            <a:pPr lvl="3">
              <a:buFont typeface="Wingdings" pitchFamily="2" charset="2"/>
              <a:buChar char="§"/>
            </a:pPr>
            <a:r>
              <a:rPr lang="de-DE" dirty="0" smtClean="0"/>
              <a:t>e: öffentlicher </a:t>
            </a:r>
            <a:r>
              <a:rPr lang="de-DE" dirty="0" err="1" smtClean="0"/>
              <a:t>exponent</a:t>
            </a:r>
            <a:endParaRPr lang="de-DE" dirty="0" smtClean="0"/>
          </a:p>
          <a:p>
            <a:pPr lvl="2">
              <a:buFont typeface="Wingdings" pitchFamily="2" charset="2"/>
              <a:buChar char="§"/>
            </a:pPr>
            <a:r>
              <a:rPr lang="de-DE" dirty="0" smtClean="0"/>
              <a:t>Privater Schlüssel</a:t>
            </a:r>
          </a:p>
          <a:p>
            <a:pPr lvl="3">
              <a:buFont typeface="Wingdings" pitchFamily="2" charset="2"/>
              <a:buChar char="§"/>
            </a:pPr>
            <a:r>
              <a:rPr lang="de-DE" dirty="0" smtClean="0"/>
              <a:t>n: </a:t>
            </a:r>
            <a:r>
              <a:rPr lang="de-DE" dirty="0" err="1" smtClean="0"/>
              <a:t>modulus</a:t>
            </a:r>
            <a:endParaRPr lang="de-DE" dirty="0" smtClean="0"/>
          </a:p>
          <a:p>
            <a:pPr lvl="3">
              <a:buFont typeface="Wingdings" pitchFamily="2" charset="2"/>
              <a:buChar char="§"/>
            </a:pPr>
            <a:r>
              <a:rPr lang="de-DE" dirty="0" smtClean="0"/>
              <a:t>d: privater </a:t>
            </a:r>
            <a:r>
              <a:rPr lang="de-DE" dirty="0" err="1" smtClean="0"/>
              <a:t>exponent</a:t>
            </a:r>
            <a:endParaRPr lang="de-DE" dirty="0" smtClean="0"/>
          </a:p>
          <a:p>
            <a:pPr lvl="1">
              <a:buFont typeface="Wingdings" pitchFamily="2" charset="2"/>
              <a:buChar char="§"/>
            </a:pPr>
            <a:r>
              <a:rPr lang="de-DE" dirty="0" smtClean="0"/>
              <a:t>“Multi-prime” RSA (ab PKCS#1 v2.1):</a:t>
            </a:r>
          </a:p>
          <a:p>
            <a:pPr lvl="2">
              <a:buFont typeface="Wingdings" pitchFamily="2" charset="2"/>
              <a:buChar char="§"/>
            </a:pPr>
            <a:r>
              <a:rPr lang="de-DE" dirty="0" err="1" smtClean="0"/>
              <a:t>Modulus</a:t>
            </a:r>
            <a:r>
              <a:rPr lang="de-DE" dirty="0" smtClean="0"/>
              <a:t> ist das Produkt von mehr als zwei Primfaktoren</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en-US" dirty="0" err="1" smtClean="0"/>
              <a:t>Definitionen</a:t>
            </a:r>
            <a:r>
              <a:rPr lang="en-US" dirty="0" smtClean="0"/>
              <a:t>:</a:t>
            </a:r>
          </a:p>
          <a:p>
            <a:pPr lvl="1">
              <a:buFont typeface="Wingdings" pitchFamily="2" charset="2"/>
              <a:buChar char="§"/>
            </a:pPr>
            <a:r>
              <a:rPr lang="en-US" dirty="0" err="1" smtClean="0"/>
              <a:t>Umwandlung</a:t>
            </a:r>
            <a:r>
              <a:rPr lang="en-US" dirty="0" smtClean="0"/>
              <a:t> von </a:t>
            </a:r>
            <a:r>
              <a:rPr lang="en-US" dirty="0" err="1" smtClean="0"/>
              <a:t>Datentypen</a:t>
            </a:r>
            <a:r>
              <a:rPr lang="en-US" dirty="0" smtClean="0"/>
              <a:t> (Integer &lt;-&gt; Octet-String Primitive)</a:t>
            </a:r>
          </a:p>
          <a:p>
            <a:pPr lvl="2">
              <a:buFont typeface="Wingdings" pitchFamily="2" charset="2"/>
              <a:buChar char="§"/>
            </a:pPr>
            <a:r>
              <a:rPr lang="en-US" dirty="0" smtClean="0"/>
              <a:t>I2OSP</a:t>
            </a:r>
          </a:p>
          <a:p>
            <a:pPr lvl="2">
              <a:buFont typeface="Wingdings" pitchFamily="2" charset="2"/>
              <a:buChar char="§"/>
            </a:pPr>
            <a:r>
              <a:rPr lang="en-US" dirty="0" smtClean="0"/>
              <a:t>OS2IP</a:t>
            </a:r>
          </a:p>
          <a:p>
            <a:pPr lvl="1">
              <a:buFont typeface="Wingdings" pitchFamily="2" charset="2"/>
              <a:buChar char="§"/>
            </a:pPr>
            <a:r>
              <a:rPr lang="en-US" dirty="0" err="1" smtClean="0"/>
              <a:t>Ver</a:t>
            </a:r>
            <a:r>
              <a:rPr lang="en-US" dirty="0" smtClean="0"/>
              <a:t>- und </a:t>
            </a:r>
            <a:r>
              <a:rPr lang="en-US" dirty="0" err="1" smtClean="0"/>
              <a:t>Entschlüsselung</a:t>
            </a:r>
            <a:r>
              <a:rPr lang="en-US" dirty="0" smtClean="0"/>
              <a:t> (Primitive und </a:t>
            </a:r>
            <a:r>
              <a:rPr lang="en-US" dirty="0" err="1" smtClean="0"/>
              <a:t>Operationen</a:t>
            </a:r>
            <a:r>
              <a:rPr lang="en-US" dirty="0" smtClean="0"/>
              <a:t>)</a:t>
            </a:r>
          </a:p>
          <a:p>
            <a:pPr lvl="2">
              <a:buFont typeface="Wingdings" pitchFamily="2" charset="2"/>
              <a:buChar char="§"/>
            </a:pPr>
            <a:r>
              <a:rPr lang="en-US" dirty="0" smtClean="0"/>
              <a:t>RSAEP ((n, e), m) </a:t>
            </a:r>
            <a:r>
              <a:rPr lang="en-US" dirty="0" err="1" smtClean="0"/>
              <a:t>mit</a:t>
            </a:r>
            <a:r>
              <a:rPr lang="en-US" dirty="0" smtClean="0"/>
              <a:t> m = </a:t>
            </a:r>
            <a:r>
              <a:rPr lang="en-US" dirty="0" err="1" smtClean="0"/>
              <a:t>Nachricht</a:t>
            </a:r>
            <a:r>
              <a:rPr lang="en-US" dirty="0" smtClean="0"/>
              <a:t> (Integer)</a:t>
            </a:r>
          </a:p>
          <a:p>
            <a:pPr lvl="2">
              <a:buFont typeface="Wingdings" pitchFamily="2" charset="2"/>
              <a:buChar char="§"/>
            </a:pPr>
            <a:r>
              <a:rPr lang="en-US" dirty="0" smtClean="0"/>
              <a:t>RSADP (K, c) </a:t>
            </a:r>
            <a:r>
              <a:rPr lang="en-US" dirty="0" err="1" smtClean="0"/>
              <a:t>mit</a:t>
            </a:r>
            <a:r>
              <a:rPr lang="en-US" dirty="0" smtClean="0"/>
              <a:t> K = </a:t>
            </a:r>
            <a:r>
              <a:rPr lang="en-US" dirty="0" err="1" smtClean="0"/>
              <a:t>privater</a:t>
            </a:r>
            <a:r>
              <a:rPr lang="en-US" dirty="0" smtClean="0"/>
              <a:t> </a:t>
            </a:r>
            <a:r>
              <a:rPr lang="en-US" dirty="0" err="1" smtClean="0"/>
              <a:t>Schlüssel</a:t>
            </a:r>
            <a:r>
              <a:rPr lang="en-US" dirty="0" smtClean="0"/>
              <a:t> &amp; Parameter </a:t>
            </a:r>
            <a:r>
              <a:rPr lang="en-US" dirty="0" err="1" smtClean="0"/>
              <a:t>zur</a:t>
            </a:r>
            <a:r>
              <a:rPr lang="en-US" dirty="0" smtClean="0"/>
              <a:t> </a:t>
            </a:r>
            <a:r>
              <a:rPr lang="en-US" dirty="0" err="1" smtClean="0"/>
              <a:t>Erzeugung</a:t>
            </a:r>
            <a:endParaRPr lang="en-US" dirty="0" smtClean="0"/>
          </a:p>
          <a:p>
            <a:pPr lvl="1">
              <a:buFont typeface="Wingdings" pitchFamily="2" charset="2"/>
              <a:buChar char="§"/>
            </a:pPr>
            <a:r>
              <a:rPr lang="en-US" dirty="0" err="1" smtClean="0"/>
              <a:t>Signatur</a:t>
            </a:r>
            <a:r>
              <a:rPr lang="en-US" dirty="0" smtClean="0"/>
              <a:t> und </a:t>
            </a:r>
            <a:r>
              <a:rPr lang="en-US" dirty="0" err="1" smtClean="0"/>
              <a:t>Verifikation</a:t>
            </a:r>
            <a:r>
              <a:rPr lang="en-US" dirty="0" smtClean="0"/>
              <a:t> (Primitive und </a:t>
            </a:r>
            <a:r>
              <a:rPr lang="en-US" dirty="0" err="1" smtClean="0"/>
              <a:t>Operationen</a:t>
            </a:r>
            <a:r>
              <a:rPr lang="en-US" dirty="0" smtClean="0"/>
              <a:t>)</a:t>
            </a:r>
          </a:p>
          <a:p>
            <a:pPr lvl="2">
              <a:buFont typeface="Wingdings" pitchFamily="2" charset="2"/>
              <a:buChar char="§"/>
            </a:pPr>
            <a:r>
              <a:rPr lang="en-US" dirty="0" smtClean="0"/>
              <a:t>RSASP1 (K, m)</a:t>
            </a:r>
          </a:p>
          <a:p>
            <a:pPr lvl="2">
              <a:buFont typeface="Wingdings" pitchFamily="2" charset="2"/>
              <a:buChar char="§"/>
            </a:pPr>
            <a:r>
              <a:rPr lang="en-US" dirty="0" smtClean="0"/>
              <a:t>RSASV1 ((n, e), s)</a:t>
            </a:r>
          </a:p>
          <a:p>
            <a:pPr>
              <a:buFont typeface="Wingdings" pitchFamily="2" charset="2"/>
              <a:buChar char="§"/>
            </a:pPr>
            <a:endParaRPr lang="en-US" dirty="0" smtClean="0"/>
          </a:p>
          <a:p>
            <a:pPr>
              <a:buNone/>
            </a:pPr>
            <a:endParaRPr lang="en-US"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a:t>
            </a:r>
            <a:r>
              <a:rPr lang="en-US" dirty="0" err="1" smtClean="0"/>
              <a:t>verwendet</a:t>
            </a:r>
            <a:r>
              <a:rPr lang="en-US" dirty="0" smtClean="0"/>
              <a:t> ASN.1</a:t>
            </a:r>
            <a:endParaRPr lang="de-DE" dirty="0"/>
          </a:p>
        </p:txBody>
      </p:sp>
      <p:sp>
        <p:nvSpPr>
          <p:cNvPr id="3" name="Inhaltsplatzhalter 2"/>
          <p:cNvSpPr>
            <a:spLocks noGrp="1"/>
          </p:cNvSpPr>
          <p:nvPr>
            <p:ph idx="1"/>
          </p:nvPr>
        </p:nvSpPr>
        <p:spPr/>
        <p:txBody>
          <a:bodyPr/>
          <a:lstStyle/>
          <a:p>
            <a:pPr>
              <a:buNone/>
            </a:pPr>
            <a:r>
              <a:rPr lang="en-US" dirty="0" smtClean="0"/>
              <a:t>PKCS#1 </a:t>
            </a:r>
            <a:r>
              <a:rPr lang="en-US" dirty="0" err="1" smtClean="0"/>
              <a:t>sieht</a:t>
            </a:r>
            <a:r>
              <a:rPr lang="en-US" dirty="0" smtClean="0"/>
              <a:t> </a:t>
            </a:r>
            <a:r>
              <a:rPr lang="en-US" dirty="0" err="1" smtClean="0"/>
              <a:t>für</a:t>
            </a:r>
            <a:r>
              <a:rPr lang="en-US" dirty="0" smtClean="0"/>
              <a:t> die </a:t>
            </a:r>
            <a:r>
              <a:rPr lang="en-US" dirty="0" err="1" smtClean="0"/>
              <a:t>Repräsentation</a:t>
            </a:r>
            <a:r>
              <a:rPr lang="en-US" dirty="0" smtClean="0"/>
              <a:t> von </a:t>
            </a:r>
            <a:r>
              <a:rPr lang="en-US" dirty="0" err="1" smtClean="0"/>
              <a:t>Schlüsseln</a:t>
            </a:r>
            <a:r>
              <a:rPr lang="en-US" dirty="0" smtClean="0"/>
              <a:t> das ASN.1-Format </a:t>
            </a:r>
            <a:r>
              <a:rPr lang="en-US" dirty="0" err="1" smtClean="0"/>
              <a:t>vor</a:t>
            </a:r>
            <a:r>
              <a:rPr lang="en-US" dirty="0" smtClean="0"/>
              <a:t>:</a:t>
            </a:r>
          </a:p>
          <a:p>
            <a:pPr lvl="1">
              <a:buFont typeface="Wingdings" pitchFamily="2" charset="2"/>
              <a:buChar char="§"/>
            </a:pPr>
            <a:r>
              <a:rPr lang="en-US" dirty="0" smtClean="0"/>
              <a:t>Abstract Syntax Notation One (ASN.1) – ITU-T-Standard (</a:t>
            </a:r>
            <a:r>
              <a:rPr lang="en-US" dirty="0" err="1" smtClean="0"/>
              <a:t>gemeinsam</a:t>
            </a:r>
            <a:r>
              <a:rPr lang="en-US" dirty="0" smtClean="0"/>
              <a:t> </a:t>
            </a:r>
            <a:r>
              <a:rPr lang="en-US" dirty="0" err="1" smtClean="0"/>
              <a:t>mit</a:t>
            </a:r>
            <a:r>
              <a:rPr lang="en-US" dirty="0" smtClean="0"/>
              <a:t> ISO)</a:t>
            </a:r>
          </a:p>
          <a:p>
            <a:pPr lvl="1">
              <a:buFont typeface="Wingdings" pitchFamily="2" charset="2"/>
              <a:buChar char="§"/>
            </a:pPr>
            <a:r>
              <a:rPr lang="en-US" dirty="0" err="1" smtClean="0"/>
              <a:t>Definiert</a:t>
            </a:r>
            <a:r>
              <a:rPr lang="en-US" dirty="0" smtClean="0"/>
              <a:t> </a:t>
            </a:r>
            <a:r>
              <a:rPr lang="en-US" dirty="0" err="1" smtClean="0"/>
              <a:t>Repräsentation</a:t>
            </a:r>
            <a:r>
              <a:rPr lang="en-US" dirty="0" smtClean="0"/>
              <a:t> von</a:t>
            </a:r>
          </a:p>
          <a:p>
            <a:pPr lvl="2">
              <a:buFont typeface="Wingdings" pitchFamily="2" charset="2"/>
              <a:buChar char="§"/>
            </a:pPr>
            <a:r>
              <a:rPr lang="en-US" dirty="0" err="1" smtClean="0"/>
              <a:t>Schlüsseln</a:t>
            </a:r>
            <a:r>
              <a:rPr lang="en-US" dirty="0" smtClean="0"/>
              <a:t> (</a:t>
            </a:r>
            <a:r>
              <a:rPr lang="en-US" dirty="0" err="1" smtClean="0"/>
              <a:t>öffentlich</a:t>
            </a:r>
            <a:r>
              <a:rPr lang="en-US" dirty="0" smtClean="0"/>
              <a:t>/</a:t>
            </a:r>
            <a:r>
              <a:rPr lang="en-US" dirty="0" err="1" smtClean="0"/>
              <a:t>privat</a:t>
            </a:r>
            <a:r>
              <a:rPr lang="en-US" dirty="0" smtClean="0"/>
              <a:t>)</a:t>
            </a:r>
          </a:p>
          <a:p>
            <a:pPr lvl="2">
              <a:buFont typeface="Wingdings" pitchFamily="2" charset="2"/>
              <a:buChar char="§"/>
            </a:pPr>
            <a:r>
              <a:rPr lang="en-US" dirty="0" err="1" smtClean="0"/>
              <a:t>Zertifikatanfragen</a:t>
            </a:r>
            <a:r>
              <a:rPr lang="en-US" dirty="0" smtClean="0"/>
              <a:t> (CSR)</a:t>
            </a:r>
          </a:p>
          <a:p>
            <a:pPr lvl="2">
              <a:buFont typeface="Wingdings" pitchFamily="2" charset="2"/>
              <a:buChar char="§"/>
            </a:pPr>
            <a:r>
              <a:rPr lang="en-US" dirty="0" err="1" smtClean="0"/>
              <a:t>Zertifikaten</a:t>
            </a:r>
            <a:endParaRPr lang="en-US" dirty="0" smtClean="0"/>
          </a:p>
          <a:p>
            <a:pPr lvl="1">
              <a:buFont typeface="Wingdings" pitchFamily="2" charset="2"/>
              <a:buChar char="§"/>
            </a:pPr>
            <a:r>
              <a:rPr lang="en-US" dirty="0" err="1" smtClean="0"/>
              <a:t>Darstellungs</a:t>
            </a:r>
            <a:r>
              <a:rPr lang="en-US" dirty="0" smtClean="0"/>
              <a:t>-/</a:t>
            </a:r>
            <a:r>
              <a:rPr lang="en-US" dirty="0" err="1" smtClean="0"/>
              <a:t>Übertragungsformate</a:t>
            </a:r>
            <a:r>
              <a:rPr lang="en-US" dirty="0" smtClean="0"/>
              <a:t>:</a:t>
            </a:r>
          </a:p>
          <a:p>
            <a:pPr lvl="2">
              <a:buFont typeface="Wingdings" pitchFamily="2" charset="2"/>
              <a:buChar char="§"/>
            </a:pPr>
            <a:r>
              <a:rPr lang="en-US" dirty="0" smtClean="0"/>
              <a:t>DER</a:t>
            </a:r>
          </a:p>
          <a:p>
            <a:pPr lvl="2">
              <a:buFont typeface="Wingdings" pitchFamily="2" charset="2"/>
              <a:buChar char="§"/>
            </a:pPr>
            <a:r>
              <a:rPr lang="en-US" dirty="0" smtClean="0"/>
              <a:t>CER</a:t>
            </a:r>
          </a:p>
          <a:p>
            <a:pPr lvl="2">
              <a:buFont typeface="Wingdings" pitchFamily="2" charset="2"/>
              <a:buChar char="§"/>
            </a:pPr>
            <a:r>
              <a:rPr lang="en-US" dirty="0" smtClean="0"/>
              <a:t>PEM (</a:t>
            </a:r>
            <a:r>
              <a:rPr lang="en-US" dirty="0" err="1" smtClean="0"/>
              <a:t>nicht</a:t>
            </a:r>
            <a:r>
              <a:rPr lang="en-US" dirty="0" smtClean="0"/>
              <a:t> </a:t>
            </a:r>
            <a:r>
              <a:rPr lang="en-US" dirty="0" err="1" smtClean="0"/>
              <a:t>Teil</a:t>
            </a:r>
            <a:r>
              <a:rPr lang="en-US" dirty="0" smtClean="0"/>
              <a:t> von ASN.1) – oft Base64 encoded DER</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29</a:t>
            </a:fld>
            <a:endParaRPr lang="de-DE"/>
          </a:p>
        </p:txBody>
      </p:sp>
      <p:sp>
        <p:nvSpPr>
          <p:cNvPr id="7" name="Textfeld 6"/>
          <p:cNvSpPr txBox="1"/>
          <p:nvPr/>
        </p:nvSpPr>
        <p:spPr>
          <a:xfrm>
            <a:off x="6337400" y="2448371"/>
            <a:ext cx="2592288" cy="1764586"/>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dirty="0" smtClean="0">
                <a:solidFill>
                  <a:schemeClr val="accent2"/>
                </a:solidFill>
                <a:latin typeface="+mj-lt"/>
              </a:rPr>
              <a:t>Privacy Enhanced Mail (</a:t>
            </a:r>
            <a:r>
              <a:rPr lang="en-US" dirty="0" err="1" smtClean="0">
                <a:solidFill>
                  <a:schemeClr val="accent2"/>
                </a:solidFill>
                <a:latin typeface="+mj-lt"/>
              </a:rPr>
              <a:t>definiert</a:t>
            </a:r>
            <a:r>
              <a:rPr lang="en-US" dirty="0" smtClean="0">
                <a:solidFill>
                  <a:schemeClr val="accent2"/>
                </a:solidFill>
                <a:latin typeface="+mj-lt"/>
              </a:rPr>
              <a:t> </a:t>
            </a:r>
            <a:r>
              <a:rPr lang="en-US" dirty="0" err="1" smtClean="0">
                <a:solidFill>
                  <a:schemeClr val="accent2"/>
                </a:solidFill>
                <a:latin typeface="+mj-lt"/>
              </a:rPr>
              <a:t>durch</a:t>
            </a:r>
            <a:r>
              <a:rPr lang="en-US" dirty="0" smtClean="0">
                <a:solidFill>
                  <a:schemeClr val="accent2"/>
                </a:solidFill>
                <a:latin typeface="+mj-lt"/>
              </a:rPr>
              <a:t> IETF)</a:t>
            </a:r>
          </a:p>
          <a:p>
            <a:pPr marL="216000" indent="-216000">
              <a:spcAft>
                <a:spcPts val="420"/>
              </a:spcAft>
              <a:buFont typeface="Wingdings" pitchFamily="2" charset="2"/>
              <a:buChar char="§"/>
            </a:pPr>
            <a:r>
              <a:rPr lang="en-US" dirty="0" smtClean="0">
                <a:solidFill>
                  <a:schemeClr val="accent2"/>
                </a:solidFill>
                <a:latin typeface="+mj-lt"/>
              </a:rPr>
              <a:t>RFC 7468</a:t>
            </a:r>
          </a:p>
          <a:p>
            <a:pPr marL="216000" indent="-216000">
              <a:spcAft>
                <a:spcPts val="420"/>
              </a:spcAft>
              <a:buFont typeface="Wingdings" pitchFamily="2" charset="2"/>
              <a:buChar char="§"/>
            </a:pPr>
            <a:r>
              <a:rPr lang="en-US" dirty="0" smtClean="0">
                <a:solidFill>
                  <a:schemeClr val="accent2"/>
                </a:solidFill>
                <a:latin typeface="+mj-lt"/>
              </a:rPr>
              <a:t>Encoding von </a:t>
            </a:r>
            <a:r>
              <a:rPr lang="en-US" dirty="0" err="1" smtClean="0">
                <a:solidFill>
                  <a:schemeClr val="accent2"/>
                </a:solidFill>
                <a:latin typeface="+mj-lt"/>
              </a:rPr>
              <a:t>kryptografischem</a:t>
            </a:r>
            <a:r>
              <a:rPr lang="en-US" dirty="0" smtClean="0">
                <a:solidFill>
                  <a:schemeClr val="accent2"/>
                </a:solidFill>
                <a:latin typeface="+mj-lt"/>
              </a:rPr>
              <a:t> Material</a:t>
            </a:r>
            <a:endParaRPr lang="de-DE" dirty="0" err="1" smtClean="0">
              <a:solidFill>
                <a:schemeClr val="accent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grpId="0" nodeType="after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7"/>
                                        </p:tgtEl>
                                        <p:attrNameLst>
                                          <p:attrName>style.visibility</p:attrName>
                                        </p:attrNameLst>
                                      </p:cBhvr>
                                      <p:to>
                                        <p:strVal val="visible"/>
                                      </p:to>
                                    </p:set>
                                    <p:anim calcmode="discrete" valueType="clr">
                                      <p:cBhvr override="childStyle">
                                        <p:cTn id="6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7"/>
                                        </p:tgtEl>
                                        <p:attrNameLst>
                                          <p:attrName>fillcolor</p:attrName>
                                        </p:attrNameLst>
                                      </p:cBhvr>
                                      <p:tavLst>
                                        <p:tav tm="0">
                                          <p:val>
                                            <p:clrVal>
                                              <a:schemeClr val="accent2"/>
                                            </p:clrVal>
                                          </p:val>
                                        </p:tav>
                                        <p:tav tm="50000">
                                          <p:val>
                                            <p:clrVal>
                                              <a:schemeClr val="hlink"/>
                                            </p:clrVal>
                                          </p:val>
                                        </p:tav>
                                      </p:tavLst>
                                    </p:anim>
                                    <p:set>
                                      <p:cBhvr>
                                        <p:cTn id="65"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err="1" smtClean="0"/>
              <a:t>Netzwerk</a:t>
            </a:r>
            <a:r>
              <a:rPr lang="en-US" dirty="0" smtClean="0"/>
              <a:t>-Crypto</a:t>
            </a:r>
            <a:endParaRPr lang="de-DE" dirty="0"/>
          </a:p>
        </p:txBody>
      </p:sp>
      <p:sp>
        <p:nvSpPr>
          <p:cNvPr id="8" name="Inhaltsplatzhalter 7"/>
          <p:cNvSpPr>
            <a:spLocks noGrp="1"/>
          </p:cNvSpPr>
          <p:nvPr>
            <p:ph idx="1"/>
          </p:nvPr>
        </p:nvSpPr>
        <p:spPr/>
        <p:txBody>
          <a:bodyPr/>
          <a:lstStyle/>
          <a:p>
            <a:pPr>
              <a:buNone/>
            </a:pPr>
            <a:r>
              <a:rPr lang="de-DE" dirty="0" smtClean="0"/>
              <a:t>Motivation zur kryptographischen Absicherung der Kommunikation:</a:t>
            </a:r>
          </a:p>
          <a:p>
            <a:pPr lvl="1">
              <a:buFont typeface="Wingdings" pitchFamily="2" charset="2"/>
              <a:buChar char="§"/>
            </a:pPr>
            <a:r>
              <a:rPr lang="de-DE" dirty="0" smtClean="0"/>
              <a:t>Inhalte sind vertraulich und nur für Berechtigte entschlüsselbar</a:t>
            </a:r>
          </a:p>
          <a:p>
            <a:pPr lvl="1">
              <a:buFont typeface="Wingdings" pitchFamily="2" charset="2"/>
              <a:buChar char="§"/>
            </a:pPr>
            <a:r>
              <a:rPr lang="de-DE" dirty="0" smtClean="0"/>
              <a:t>Daten bei Übermittlung und Speicherung nicht unbemerkt veränderbar</a:t>
            </a:r>
          </a:p>
          <a:p>
            <a:pPr lvl="1">
              <a:buFont typeface="Wingdings" pitchFamily="2" charset="2"/>
              <a:buChar char="§"/>
            </a:pPr>
            <a:r>
              <a:rPr lang="de-DE" dirty="0" smtClean="0"/>
              <a:t>Sender und Empfänger verifizieren sich gegenseitig als Urheber oder Ziel</a:t>
            </a:r>
          </a:p>
          <a:p>
            <a:pPr lvl="1">
              <a:buFont typeface="Wingdings" pitchFamily="2" charset="2"/>
              <a:buChar char="§"/>
            </a:pPr>
            <a:r>
              <a:rPr lang="de-DE" dirty="0" smtClean="0"/>
              <a:t>Urheberschaft einer Nachricht nicht </a:t>
            </a:r>
            <a:r>
              <a:rPr lang="de-DE" dirty="0" err="1" smtClean="0"/>
              <a:t>abstreitbar</a:t>
            </a:r>
            <a:endParaRPr lang="de-DE" dirty="0" smtClean="0"/>
          </a:p>
          <a:p>
            <a:pPr>
              <a:buNone/>
            </a:pPr>
            <a:r>
              <a:rPr lang="en-US" dirty="0" smtClean="0"/>
              <a:t>                                         </a:t>
            </a:r>
            <a:r>
              <a:rPr lang="en-US" dirty="0" err="1" smtClean="0"/>
              <a:t>Verschlüsseln</a:t>
            </a:r>
            <a:r>
              <a:rPr lang="en-US" dirty="0" smtClean="0"/>
              <a:t> &amp; </a:t>
            </a:r>
            <a:r>
              <a:rPr lang="en-US" dirty="0" err="1" smtClean="0"/>
              <a:t>Signieren</a:t>
            </a:r>
            <a:endParaRPr lang="de-DE" dirty="0" smtClean="0"/>
          </a:p>
          <a:p>
            <a:pPr>
              <a:buNone/>
            </a:pPr>
            <a:r>
              <a:rPr lang="de-DE" dirty="0" smtClean="0"/>
              <a:t>		      Nicht alle Ziele immer gleichzeitig erreichbar / gewünscht.</a:t>
            </a:r>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3</a:t>
            </a:fld>
            <a:endParaRPr lang="de-DE"/>
          </a:p>
        </p:txBody>
      </p:sp>
      <p:sp>
        <p:nvSpPr>
          <p:cNvPr id="9" name="Rechteck 8"/>
          <p:cNvSpPr/>
          <p:nvPr/>
        </p:nvSpPr>
        <p:spPr>
          <a:xfrm>
            <a:off x="266313" y="358701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sp>
        <p:nvSpPr>
          <p:cNvPr id="10" name="Pfeil nach rechts 9"/>
          <p:cNvSpPr/>
          <p:nvPr/>
        </p:nvSpPr>
        <p:spPr>
          <a:xfrm>
            <a:off x="1296144" y="3168451"/>
            <a:ext cx="864096"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trips(downRight)">
                                      <p:cBhvr>
                                        <p:cTn id="37" dur="500"/>
                                        <p:tgtEl>
                                          <p:spTgt spid="10"/>
                                        </p:tgtEl>
                                      </p:cBhvr>
                                    </p:animEffect>
                                  </p:childTnLst>
                                </p:cTn>
                              </p:par>
                            </p:childTnLst>
                          </p:cTn>
                        </p:par>
                        <p:par>
                          <p:cTn id="38" fill="hold">
                            <p:stCondLst>
                              <p:cond delay="500"/>
                            </p:stCondLst>
                            <p:childTnLst>
                              <p:par>
                                <p:cTn id="39" presetID="2" presetClass="entr" presetSubtype="4" fill="hold" grpId="0" nodeType="after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 calcmode="lin" valueType="num">
                                      <p:cBhvr additive="base">
                                        <p:cTn id="4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9"/>
                                        </p:tgtEl>
                                        <p:attrNameLst>
                                          <p:attrName>style.visibility</p:attrName>
                                        </p:attrNameLst>
                                      </p:cBhvr>
                                      <p:to>
                                        <p:strVal val="visible"/>
                                      </p:to>
                                    </p:set>
                                    <p:anim calcmode="discrete" valueType="clr">
                                      <p:cBhvr override="childStyle">
                                        <p:cTn id="4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9"/>
                                        </p:tgtEl>
                                        <p:attrNameLst>
                                          <p:attrName>fillcolor</p:attrName>
                                        </p:attrNameLst>
                                      </p:cBhvr>
                                      <p:tavLst>
                                        <p:tav tm="0">
                                          <p:val>
                                            <p:clrVal>
                                              <a:schemeClr val="accent2"/>
                                            </p:clrVal>
                                          </p:val>
                                        </p:tav>
                                        <p:tav tm="50000">
                                          <p:val>
                                            <p:clrVal>
                                              <a:schemeClr val="hlink"/>
                                            </p:clrVal>
                                          </p:val>
                                        </p:tav>
                                      </p:tavLst>
                                    </p:anim>
                                    <p:set>
                                      <p:cBhvr>
                                        <p:cTn id="49" dur="80"/>
                                        <p:tgtEl>
                                          <p:spTgt spid="9"/>
                                        </p:tgtEl>
                                        <p:attrNameLst>
                                          <p:attrName>fill.type</p:attrName>
                                        </p:attrNameLst>
                                      </p:cBhvr>
                                      <p:to>
                                        <p:strVal val="solid"/>
                                      </p:to>
                                    </p:set>
                                  </p:childTnLst>
                                </p:cTn>
                              </p:par>
                            </p:childTnLst>
                          </p:cTn>
                        </p:par>
                        <p:par>
                          <p:cTn id="50" fill="hold">
                            <p:stCondLst>
                              <p:cond delay="360"/>
                            </p:stCondLst>
                            <p:childTnLst>
                              <p:par>
                                <p:cTn id="51" presetID="2" presetClass="entr" presetSubtype="4" fill="hold" grpId="0" nodeType="after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anim calcmode="lin" valueType="num">
                                      <p:cBhvr additive="base">
                                        <p:cTn id="5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Ein</a:t>
            </a:r>
            <a:r>
              <a:rPr lang="en-US" dirty="0" smtClean="0"/>
              <a:t> </a:t>
            </a:r>
            <a:r>
              <a:rPr lang="en-US" dirty="0" err="1" smtClean="0"/>
              <a:t>Guter</a:t>
            </a:r>
            <a:r>
              <a:rPr lang="en-US" dirty="0" smtClean="0"/>
              <a:t> </a:t>
            </a:r>
            <a:r>
              <a:rPr lang="en-US" dirty="0" err="1" smtClean="0"/>
              <a:t>Einstieg</a:t>
            </a:r>
            <a:r>
              <a:rPr lang="en-US" dirty="0" smtClean="0"/>
              <a:t> (</a:t>
            </a:r>
            <a:r>
              <a:rPr lang="en-US" dirty="0" err="1" smtClean="0"/>
              <a:t>wer</a:t>
            </a:r>
            <a:r>
              <a:rPr lang="en-US" dirty="0" smtClean="0"/>
              <a:t> </a:t>
            </a:r>
            <a:r>
              <a:rPr lang="en-US" dirty="0" err="1" smtClean="0"/>
              <a:t>es</a:t>
            </a:r>
            <a:r>
              <a:rPr lang="en-US" dirty="0" smtClean="0"/>
              <a:t> </a:t>
            </a:r>
            <a:r>
              <a:rPr lang="en-US" dirty="0" err="1" smtClean="0"/>
              <a:t>wirklich</a:t>
            </a:r>
            <a:r>
              <a:rPr lang="en-US" dirty="0" smtClean="0"/>
              <a:t> </a:t>
            </a:r>
            <a:r>
              <a:rPr lang="en-US" dirty="0" err="1" smtClean="0"/>
              <a:t>wissen</a:t>
            </a:r>
            <a:r>
              <a:rPr lang="en-US" dirty="0" smtClean="0"/>
              <a:t> will):</a:t>
            </a:r>
          </a:p>
          <a:p>
            <a:pPr lvl="1">
              <a:buFont typeface="Wingdings" pitchFamily="2" charset="2"/>
              <a:buChar char="§"/>
            </a:pPr>
            <a:r>
              <a:rPr lang="en-US" dirty="0" smtClean="0"/>
              <a:t>Olivier </a:t>
            </a:r>
            <a:r>
              <a:rPr lang="en-US" dirty="0" err="1" smtClean="0"/>
              <a:t>Dubuisson</a:t>
            </a:r>
            <a:r>
              <a:rPr lang="en-US" dirty="0" smtClean="0"/>
              <a:t> and Philippe </a:t>
            </a:r>
            <a:r>
              <a:rPr lang="en-US" dirty="0" err="1" smtClean="0"/>
              <a:t>Fouquart</a:t>
            </a:r>
            <a:r>
              <a:rPr lang="en-US" dirty="0" smtClean="0"/>
              <a:t>. </a:t>
            </a:r>
            <a:r>
              <a:rPr lang="en-US" b="1" dirty="0" smtClean="0"/>
              <a:t>ASN.1: communication between heterogeneous systems</a:t>
            </a:r>
            <a:r>
              <a:rPr lang="en-US" dirty="0" smtClean="0"/>
              <a:t>. San Francisco. 2001</a:t>
            </a:r>
          </a:p>
          <a:p>
            <a:pPr lvl="1">
              <a:buNone/>
            </a:pPr>
            <a:r>
              <a:rPr lang="en-US" dirty="0" smtClean="0"/>
              <a:t>	</a:t>
            </a:r>
            <a:r>
              <a:rPr lang="en-US" dirty="0" err="1" smtClean="0"/>
              <a:t>Als</a:t>
            </a:r>
            <a:r>
              <a:rPr lang="en-US" dirty="0" smtClean="0"/>
              <a:t> </a:t>
            </a:r>
            <a:r>
              <a:rPr lang="en-US" dirty="0" err="1" smtClean="0"/>
              <a:t>OpenBook</a:t>
            </a:r>
            <a:r>
              <a:rPr lang="en-US" dirty="0" smtClean="0"/>
              <a:t>: http://www.oss.com/asn1/resources/books-whitepapers-pubs/asn1-books.html#dubuisson</a:t>
            </a:r>
          </a:p>
          <a:p>
            <a:pPr>
              <a:buNone/>
            </a:pPr>
            <a:r>
              <a:rPr lang="en-US" dirty="0" err="1" smtClean="0"/>
              <a:t>Merkmale</a:t>
            </a:r>
            <a:r>
              <a:rPr lang="en-US" dirty="0" smtClean="0"/>
              <a:t> von ASN1:</a:t>
            </a:r>
          </a:p>
          <a:p>
            <a:pPr lvl="1">
              <a:buFont typeface="Wingdings" pitchFamily="2" charset="2"/>
              <a:buChar char="§"/>
            </a:pPr>
            <a:r>
              <a:rPr lang="en-US" dirty="0" err="1" smtClean="0"/>
              <a:t>Beschreibt</a:t>
            </a:r>
            <a:r>
              <a:rPr lang="en-US" dirty="0" smtClean="0"/>
              <a:t> </a:t>
            </a:r>
            <a:r>
              <a:rPr lang="en-US" dirty="0" err="1" smtClean="0"/>
              <a:t>Datentypen</a:t>
            </a:r>
            <a:r>
              <a:rPr lang="en-US" dirty="0" smtClean="0"/>
              <a:t> (Syntax </a:t>
            </a:r>
            <a:r>
              <a:rPr lang="en-US" dirty="0" err="1" smtClean="0"/>
              <a:t>ähnlich</a:t>
            </a:r>
            <a:r>
              <a:rPr lang="en-US" dirty="0" smtClean="0"/>
              <a:t> </a:t>
            </a:r>
            <a:r>
              <a:rPr lang="en-US" dirty="0" err="1" smtClean="0"/>
              <a:t>einer</a:t>
            </a:r>
            <a:r>
              <a:rPr lang="en-US" dirty="0" smtClean="0"/>
              <a:t> BNF) und Encoding</a:t>
            </a:r>
          </a:p>
          <a:p>
            <a:pPr lvl="1">
              <a:buFont typeface="Wingdings" pitchFamily="2" charset="2"/>
              <a:buChar char="§"/>
            </a:pPr>
            <a:r>
              <a:rPr lang="en-US" dirty="0" err="1" smtClean="0"/>
              <a:t>Zum</a:t>
            </a:r>
            <a:r>
              <a:rPr lang="en-US" dirty="0" smtClean="0"/>
              <a:t> </a:t>
            </a:r>
            <a:r>
              <a:rPr lang="en-US" dirty="0" err="1" smtClean="0"/>
              <a:t>Informationstausch</a:t>
            </a:r>
            <a:r>
              <a:rPr lang="en-US" dirty="0" smtClean="0"/>
              <a:t> </a:t>
            </a:r>
            <a:r>
              <a:rPr lang="en-US" dirty="0" err="1" smtClean="0"/>
              <a:t>zwischen</a:t>
            </a:r>
            <a:r>
              <a:rPr lang="en-US" dirty="0" smtClean="0"/>
              <a:t> </a:t>
            </a:r>
            <a:r>
              <a:rPr lang="en-US" dirty="0" err="1" smtClean="0"/>
              <a:t>unterschiedlichen</a:t>
            </a:r>
            <a:r>
              <a:rPr lang="en-US" dirty="0" smtClean="0"/>
              <a:t> </a:t>
            </a:r>
            <a:r>
              <a:rPr lang="en-US" dirty="0" err="1" smtClean="0"/>
              <a:t>Systemen</a:t>
            </a:r>
            <a:endParaRPr lang="en-US" dirty="0" smtClean="0"/>
          </a:p>
          <a:p>
            <a:pPr lvl="1">
              <a:buFont typeface="Wingdings" pitchFamily="2" charset="2"/>
              <a:buChar char="§"/>
            </a:pPr>
            <a:r>
              <a:rPr lang="en-US" dirty="0" smtClean="0"/>
              <a:t>Lange </a:t>
            </a:r>
            <a:r>
              <a:rPr lang="en-US" dirty="0" err="1" smtClean="0"/>
              <a:t>Versionshistorie</a:t>
            </a:r>
            <a:r>
              <a:rPr lang="en-US" dirty="0" smtClean="0"/>
              <a:t> (X.208 von Nov. 1988</a:t>
            </a:r>
            <a:r>
              <a:rPr lang="en-US" smtClean="0"/>
              <a:t>), aktuell</a:t>
            </a:r>
            <a:r>
              <a:rPr lang="en-US" dirty="0" smtClean="0"/>
              <a:t>: ASN1:2015</a:t>
            </a:r>
          </a:p>
          <a:p>
            <a:pPr lvl="2">
              <a:buNone/>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Datentypen</a:t>
            </a:r>
            <a:endParaRPr lang="en-US" dirty="0" smtClean="0"/>
          </a:p>
          <a:p>
            <a:pPr lvl="1">
              <a:buFont typeface="Wingdings" pitchFamily="2" charset="2"/>
              <a:buChar char="§"/>
            </a:pPr>
            <a:r>
              <a:rPr lang="en-US" dirty="0" smtClean="0"/>
              <a:t>Primitive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BIT STRING (binäre Zeichenfolge)</a:t>
            </a:r>
          </a:p>
          <a:p>
            <a:pPr lvl="2">
              <a:buFont typeface="Wingdings" pitchFamily="2" charset="2"/>
              <a:buChar char="§"/>
            </a:pPr>
            <a:r>
              <a:rPr lang="de-DE" dirty="0" smtClean="0"/>
              <a:t>BOOLEAN</a:t>
            </a:r>
          </a:p>
          <a:p>
            <a:pPr lvl="2">
              <a:buFont typeface="Wingdings" pitchFamily="2" charset="2"/>
              <a:buChar char="§"/>
            </a:pPr>
            <a:r>
              <a:rPr lang="de-DE" dirty="0" smtClean="0"/>
              <a:t>IA5String (IA5 kodierte Zeichenfolge)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Datentypen</a:t>
            </a:r>
            <a:endParaRPr lang="en-US" dirty="0" smtClean="0"/>
          </a:p>
          <a:p>
            <a:pPr lvl="1">
              <a:buFont typeface="Wingdings" pitchFamily="2" charset="2"/>
              <a:buChar char="§"/>
            </a:pPr>
            <a:r>
              <a:rPr lang="en-US" dirty="0" smtClean="0"/>
              <a:t>Primitive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BIT STRING (binäre Zeichenfolge)</a:t>
            </a:r>
          </a:p>
          <a:p>
            <a:pPr lvl="2">
              <a:buFont typeface="Wingdings" pitchFamily="2" charset="2"/>
              <a:buChar char="§"/>
            </a:pPr>
            <a:r>
              <a:rPr lang="de-DE" dirty="0" smtClean="0"/>
              <a:t>BOOLEAN</a:t>
            </a:r>
          </a:p>
          <a:p>
            <a:pPr lvl="2">
              <a:buFont typeface="Wingdings" pitchFamily="2" charset="2"/>
              <a:buChar char="§"/>
            </a:pPr>
            <a:r>
              <a:rPr lang="de-DE" dirty="0" smtClean="0"/>
              <a:t>IA5String (IA5 kodierte Zeichenfolge)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32</a:t>
            </a:fld>
            <a:endParaRPr lang="de-DE"/>
          </a:p>
        </p:txBody>
      </p:sp>
      <p:pic>
        <p:nvPicPr>
          <p:cNvPr id="1026" name="Picture 2" descr="https://www.itwissen.info/lex-images/7-bit-code-internationale-version.png"/>
          <p:cNvPicPr>
            <a:picLocks noChangeAspect="1" noChangeArrowheads="1"/>
          </p:cNvPicPr>
          <p:nvPr/>
        </p:nvPicPr>
        <p:blipFill>
          <a:blip r:embed="rId2" cstate="print"/>
          <a:srcRect/>
          <a:stretch>
            <a:fillRect/>
          </a:stretch>
        </p:blipFill>
        <p:spPr bwMode="auto">
          <a:xfrm>
            <a:off x="2232248" y="1223963"/>
            <a:ext cx="4752975" cy="35909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Scale>
                                      <p:cBhvr>
                                        <p:cTn id="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26"/>
                                        </p:tgtEl>
                                        <p:attrNameLst>
                                          <p:attrName>ppt_x</p:attrName>
                                          <p:attrName>ppt_y</p:attrName>
                                        </p:attrNameLst>
                                      </p:cBhvr>
                                    </p:animMotion>
                                    <p:animEffect transition="in" filter="fade">
                                      <p:cBhvr>
                                        <p:cTn id="9" dur="10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026"/>
                                        </p:tgtEl>
                                      </p:cBhvr>
                                    </p:animEffect>
                                    <p:set>
                                      <p:cBhvr>
                                        <p:cTn id="14"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Datentypen</a:t>
            </a:r>
            <a:endParaRPr lang="en-US" dirty="0" smtClean="0"/>
          </a:p>
          <a:p>
            <a:pPr lvl="1">
              <a:buFont typeface="Wingdings" pitchFamily="2" charset="2"/>
              <a:buChar char="§"/>
            </a:pPr>
            <a:r>
              <a:rPr lang="en-US" dirty="0" smtClean="0"/>
              <a:t>Primitive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BIT STRING (binäre Zeichenfolge)</a:t>
            </a:r>
          </a:p>
          <a:p>
            <a:pPr lvl="2">
              <a:buFont typeface="Wingdings" pitchFamily="2" charset="2"/>
              <a:buChar char="§"/>
            </a:pPr>
            <a:r>
              <a:rPr lang="de-DE" dirty="0" smtClean="0"/>
              <a:t>BOOLEAN</a:t>
            </a:r>
          </a:p>
          <a:p>
            <a:pPr lvl="2">
              <a:buFont typeface="Wingdings" pitchFamily="2" charset="2"/>
              <a:buChar char="§"/>
            </a:pPr>
            <a:r>
              <a:rPr lang="de-DE" dirty="0" smtClean="0"/>
              <a:t>IA5String (IA5 kodierte Zeichenfolge)</a:t>
            </a:r>
          </a:p>
          <a:p>
            <a:pPr lvl="2">
              <a:buFont typeface="Wingdings" pitchFamily="2" charset="2"/>
              <a:buChar char="§"/>
            </a:pPr>
            <a:r>
              <a:rPr lang="de-DE" dirty="0" smtClean="0"/>
              <a:t>INTEGER</a:t>
            </a:r>
            <a:endParaRPr lang="en-US" dirty="0" smtClean="0"/>
          </a:p>
          <a:p>
            <a:pPr lvl="1">
              <a:buFont typeface="Wingdings" pitchFamily="2" charset="2"/>
              <a:buChar char="§"/>
            </a:pPr>
            <a:r>
              <a:rPr lang="en-US" dirty="0" err="1" smtClean="0"/>
              <a:t>Kombinierte</a:t>
            </a:r>
            <a:r>
              <a:rPr lang="en-US" dirty="0" smtClean="0"/>
              <a:t>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SEQUENCE (geordnete Abfolge verschiedener Typen)</a:t>
            </a:r>
          </a:p>
          <a:p>
            <a:pPr lvl="2">
              <a:buFont typeface="Wingdings" pitchFamily="2" charset="2"/>
              <a:buChar char="§"/>
            </a:pPr>
            <a:r>
              <a:rPr lang="de-DE" dirty="0" smtClean="0"/>
              <a:t>SET (ungeordnete Abfolge verschiedener Typen)</a:t>
            </a:r>
          </a:p>
          <a:p>
            <a:pPr lvl="2">
              <a:buFont typeface="Wingdings" pitchFamily="2" charset="2"/>
              <a:buChar char="§"/>
            </a:pPr>
            <a:r>
              <a:rPr lang="de-DE" dirty="0" smtClean="0"/>
              <a:t>SEQUENCE / SET OF &lt;Typ&gt; (Abfolge gleichen Typs)</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spcBef>
                <a:spcPts val="0"/>
              </a:spcBef>
              <a:spcAft>
                <a:spcPts val="0"/>
              </a:spcAft>
              <a:buNone/>
            </a:pPr>
            <a:r>
              <a:rPr lang="de-DE" dirty="0" err="1" smtClean="0"/>
              <a:t>RSAPrivateKey</a:t>
            </a:r>
            <a:r>
              <a:rPr lang="de-DE" dirty="0" smtClean="0"/>
              <a:t> ::= SEQUENCE {</a:t>
            </a:r>
          </a:p>
          <a:p>
            <a:pPr>
              <a:spcBef>
                <a:spcPts val="0"/>
              </a:spcBef>
              <a:spcAft>
                <a:spcPts val="0"/>
              </a:spcAft>
              <a:buNone/>
            </a:pPr>
            <a:r>
              <a:rPr lang="de-DE" dirty="0" smtClean="0"/>
              <a:t>  </a:t>
            </a:r>
            <a:r>
              <a:rPr lang="de-DE" dirty="0" err="1" smtClean="0"/>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t>modulus</a:t>
            </a:r>
            <a:r>
              <a:rPr lang="de-DE" dirty="0" smtClean="0"/>
              <a:t>		INTEGER,  -- n</a:t>
            </a:r>
          </a:p>
          <a:p>
            <a:pPr>
              <a:spcBef>
                <a:spcPts val="0"/>
              </a:spcBef>
              <a:spcAft>
                <a:spcPts val="0"/>
              </a:spcAft>
              <a:buNone/>
            </a:pPr>
            <a:r>
              <a:rPr lang="de-DE" dirty="0" smtClean="0"/>
              <a:t>  </a:t>
            </a:r>
            <a:r>
              <a:rPr lang="de-DE" dirty="0" err="1" smtClean="0"/>
              <a:t>publicExponent</a:t>
            </a:r>
            <a:r>
              <a:rPr lang="de-DE" dirty="0" smtClean="0"/>
              <a:t>		INTEGER,  -- e</a:t>
            </a:r>
          </a:p>
          <a:p>
            <a:pPr>
              <a:spcBef>
                <a:spcPts val="0"/>
              </a:spcBef>
              <a:spcAft>
                <a:spcPts val="0"/>
              </a:spcAft>
              <a:buNone/>
            </a:pPr>
            <a:r>
              <a:rPr lang="de-DE" dirty="0" smtClean="0"/>
              <a:t>  </a:t>
            </a:r>
            <a:r>
              <a:rPr lang="de-DE" dirty="0" err="1" smtClean="0"/>
              <a:t>privateExponent</a:t>
            </a:r>
            <a:r>
              <a:rPr lang="de-DE" dirty="0" smtClean="0"/>
              <a:t>	INTEGER,  -- d</a:t>
            </a:r>
          </a:p>
          <a:p>
            <a:pPr>
              <a:spcBef>
                <a:spcPts val="0"/>
              </a:spcBef>
              <a:spcAft>
                <a:spcPts val="0"/>
              </a:spcAft>
              <a:buNone/>
            </a:pPr>
            <a:r>
              <a:rPr lang="de-DE" dirty="0" smtClean="0"/>
              <a:t>  prime1            		INTEGER,  -- p</a:t>
            </a:r>
          </a:p>
          <a:p>
            <a:pPr>
              <a:spcBef>
                <a:spcPts val="0"/>
              </a:spcBef>
              <a:spcAft>
                <a:spcPts val="0"/>
              </a:spcAft>
              <a:buNone/>
            </a:pPr>
            <a:r>
              <a:rPr lang="de-DE" dirty="0" smtClean="0"/>
              <a:t>  prime2            		INTEGER,  -- q</a:t>
            </a:r>
          </a:p>
          <a:p>
            <a:pPr>
              <a:spcBef>
                <a:spcPts val="0"/>
              </a:spcBef>
              <a:spcAft>
                <a:spcPts val="0"/>
              </a:spcAft>
              <a:buNone/>
            </a:pPr>
            <a:r>
              <a:rPr lang="de-DE" dirty="0" smtClean="0"/>
              <a:t>  exponent1         		INTEGER,  -- d </a:t>
            </a:r>
            <a:r>
              <a:rPr lang="de-DE" dirty="0" err="1" smtClean="0"/>
              <a:t>mod</a:t>
            </a:r>
            <a:r>
              <a:rPr lang="de-DE" dirty="0" smtClean="0"/>
              <a:t> (p-1)</a:t>
            </a:r>
          </a:p>
          <a:p>
            <a:pPr>
              <a:spcBef>
                <a:spcPts val="0"/>
              </a:spcBef>
              <a:spcAft>
                <a:spcPts val="0"/>
              </a:spcAft>
              <a:buNone/>
            </a:pPr>
            <a:r>
              <a:rPr lang="de-DE" dirty="0" smtClean="0"/>
              <a:t>  exponent2         		INTEGER,  -- d </a:t>
            </a:r>
            <a:r>
              <a:rPr lang="de-DE" dirty="0" err="1" smtClean="0"/>
              <a:t>mod</a:t>
            </a:r>
            <a:r>
              <a:rPr lang="de-DE" dirty="0" smtClean="0"/>
              <a:t> (q-1)</a:t>
            </a:r>
          </a:p>
          <a:p>
            <a:pPr>
              <a:spcBef>
                <a:spcPts val="0"/>
              </a:spcBef>
              <a:spcAft>
                <a:spcPts val="0"/>
              </a:spcAft>
              <a:buNone/>
            </a:pPr>
            <a:r>
              <a:rPr lang="de-DE" dirty="0" smtClean="0"/>
              <a:t>  </a:t>
            </a:r>
            <a:r>
              <a:rPr lang="de-DE" dirty="0" err="1" smtClean="0"/>
              <a:t>coefficient</a:t>
            </a:r>
            <a:r>
              <a:rPr lang="de-DE" dirty="0" smtClean="0"/>
              <a:t>       		INTEGER,  -- (inverse </a:t>
            </a:r>
            <a:r>
              <a:rPr lang="de-DE" dirty="0" err="1" smtClean="0"/>
              <a:t>of</a:t>
            </a:r>
            <a:r>
              <a:rPr lang="de-DE" dirty="0" smtClean="0"/>
              <a:t> q) </a:t>
            </a:r>
            <a:r>
              <a:rPr lang="de-DE" dirty="0" err="1" smtClean="0"/>
              <a:t>mod</a:t>
            </a:r>
            <a:r>
              <a:rPr lang="de-DE" dirty="0" smtClean="0"/>
              <a:t> p</a:t>
            </a:r>
          </a:p>
          <a:p>
            <a:pPr>
              <a:spcBef>
                <a:spcPts val="0"/>
              </a:spcBef>
              <a:spcAft>
                <a:spcPts val="0"/>
              </a:spcAft>
              <a:buNone/>
            </a:pPr>
            <a:r>
              <a:rPr lang="de-DE" dirty="0" smtClean="0"/>
              <a:t>  </a:t>
            </a:r>
            <a:r>
              <a:rPr lang="de-DE" dirty="0" err="1" smtClean="0"/>
              <a:t>otherPrimeInfos</a:t>
            </a:r>
            <a:r>
              <a:rPr lang="de-DE" dirty="0" smtClean="0"/>
              <a:t>   	</a:t>
            </a:r>
            <a:r>
              <a:rPr lang="de-DE" dirty="0" err="1" smtClean="0"/>
              <a:t>OtherPrimeInfos</a:t>
            </a:r>
            <a:r>
              <a:rPr lang="de-DE" dirty="0" smtClean="0"/>
              <a:t> OPTIONAL</a:t>
            </a:r>
          </a:p>
          <a:p>
            <a:pPr>
              <a:spcBef>
                <a:spcPts val="0"/>
              </a:spcBef>
              <a:spcAft>
                <a:spcPts val="0"/>
              </a:spcAft>
              <a:buNone/>
            </a:pPr>
            <a:r>
              <a:rPr lang="de-DE" dirty="0" smtClean="0"/>
              <a:t>}</a:t>
            </a:r>
            <a:endParaRPr lang="de-DE" sz="2800"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34</a:t>
            </a:fld>
            <a:endParaRPr lang="de-DE"/>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endParaRPr lang="en-US" dirty="0" smtClean="0"/>
          </a:p>
          <a:p>
            <a:pPr>
              <a:buNone/>
            </a:pPr>
            <a:r>
              <a:rPr lang="en-US" dirty="0" smtClean="0"/>
              <a:t>	$&gt; </a:t>
            </a:r>
            <a:r>
              <a:rPr lang="en-US" dirty="0" err="1" smtClean="0"/>
              <a:t>openssl</a:t>
            </a:r>
            <a:r>
              <a:rPr lang="en-US" dirty="0" smtClean="0"/>
              <a:t> </a:t>
            </a:r>
            <a:r>
              <a:rPr lang="en-US" dirty="0" err="1" smtClean="0"/>
              <a:t>genrsa</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endParaRPr lang="en-US" dirty="0" smtClean="0"/>
          </a:p>
          <a:p>
            <a:pPr>
              <a:buNone/>
            </a:pPr>
            <a:r>
              <a:rPr lang="en-US" dirty="0" smtClean="0"/>
              <a:t>	$&gt; </a:t>
            </a:r>
            <a:r>
              <a:rPr lang="en-US" dirty="0" err="1" smtClean="0"/>
              <a:t>openssl</a:t>
            </a:r>
            <a:r>
              <a:rPr lang="en-US" dirty="0" smtClean="0"/>
              <a:t> </a:t>
            </a:r>
            <a:r>
              <a:rPr lang="en-US" dirty="0" err="1" smtClean="0"/>
              <a:t>genrsa</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36</a:t>
            </a:fld>
            <a:endParaRPr lang="de-DE"/>
          </a:p>
        </p:txBody>
      </p:sp>
      <p:pic>
        <p:nvPicPr>
          <p:cNvPr id="59395" name="Picture 3"/>
          <p:cNvPicPr>
            <a:picLocks noChangeAspect="1" noChangeArrowheads="1"/>
          </p:cNvPicPr>
          <p:nvPr/>
        </p:nvPicPr>
        <p:blipFill>
          <a:blip r:embed="rId2" cstate="print"/>
          <a:srcRect/>
          <a:stretch>
            <a:fillRect/>
          </a:stretch>
        </p:blipFill>
        <p:spPr bwMode="auto">
          <a:xfrm>
            <a:off x="2157602" y="864413"/>
            <a:ext cx="4880132" cy="3960000"/>
          </a:xfrm>
          <a:prstGeom prst="rect">
            <a:avLst/>
          </a:prstGeom>
          <a:noFill/>
          <a:ln w="9525">
            <a:noFill/>
            <a:miter lim="800000"/>
            <a:headEnd/>
            <a:tailEnd/>
          </a:ln>
          <a:effectLst/>
        </p:spPr>
      </p:pic>
      <p:sp>
        <p:nvSpPr>
          <p:cNvPr id="9" name="Rechteck 8"/>
          <p:cNvSpPr/>
          <p:nvPr/>
        </p:nvSpPr>
        <p:spPr>
          <a:xfrm>
            <a:off x="4176464" y="936625"/>
            <a:ext cx="576511"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59395"/>
                                        </p:tgtEl>
                                        <p:attrNameLst>
                                          <p:attrName>style.visibility</p:attrName>
                                        </p:attrNameLst>
                                      </p:cBhvr>
                                      <p:to>
                                        <p:strVal val="visible"/>
                                      </p:to>
                                    </p:set>
                                    <p:anim from="(-#ppt_w/2)" to="(#ppt_x)" calcmode="lin" valueType="num">
                                      <p:cBhvr>
                                        <p:cTn id="7" dur="600" fill="hold">
                                          <p:stCondLst>
                                            <p:cond delay="0"/>
                                          </p:stCondLst>
                                        </p:cTn>
                                        <p:tgtEl>
                                          <p:spTgt spid="59395"/>
                                        </p:tgtEl>
                                        <p:attrNameLst>
                                          <p:attrName>ppt_x</p:attrName>
                                        </p:attrNameLst>
                                      </p:cBhvr>
                                    </p:anim>
                                    <p:anim from="0" to="-1.0" calcmode="lin" valueType="num">
                                      <p:cBhvr>
                                        <p:cTn id="8" dur="200" decel="50000" autoRev="1" fill="hold">
                                          <p:stCondLst>
                                            <p:cond delay="600"/>
                                          </p:stCondLst>
                                        </p:cTn>
                                        <p:tgtEl>
                                          <p:spTgt spid="59395"/>
                                        </p:tgtEl>
                                        <p:attrNameLst>
                                          <p:attrName>xshear</p:attrName>
                                        </p:attrNameLst>
                                      </p:cBhvr>
                                    </p:anim>
                                    <p:animScale>
                                      <p:cBhvr>
                                        <p:cTn id="9" dur="200" decel="100000" autoRev="1" fill="hold">
                                          <p:stCondLst>
                                            <p:cond delay="600"/>
                                          </p:stCondLst>
                                        </p:cTn>
                                        <p:tgtEl>
                                          <p:spTgt spid="59395"/>
                                        </p:tgtEl>
                                      </p:cBhvr>
                                      <p:from x="100000" y="100000"/>
                                      <p:to x="80000" y="100000"/>
                                    </p:animScale>
                                    <p:anim by="(#ppt_h/3+#ppt_w*0.1)" calcmode="lin" valueType="num">
                                      <p:cBhvr additive="sum">
                                        <p:cTn id="10" dur="200" decel="100000" autoRev="1" fill="hold">
                                          <p:stCondLst>
                                            <p:cond delay="600"/>
                                          </p:stCondLst>
                                        </p:cTn>
                                        <p:tgtEl>
                                          <p:spTgt spid="59395"/>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37</a:t>
            </a:fld>
            <a:endParaRPr lang="de-DE"/>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38</a:t>
            </a:fld>
            <a:endParaRPr lang="de-DE"/>
          </a:p>
        </p:txBody>
      </p:sp>
      <p:pic>
        <p:nvPicPr>
          <p:cNvPr id="60419" name="Picture 3"/>
          <p:cNvPicPr>
            <a:picLocks noChangeAspect="1" noChangeArrowheads="1"/>
          </p:cNvPicPr>
          <p:nvPr/>
        </p:nvPicPr>
        <p:blipFill>
          <a:blip r:embed="rId2" cstate="print"/>
          <a:srcRect/>
          <a:stretch>
            <a:fillRect/>
          </a:stretch>
        </p:blipFill>
        <p:spPr bwMode="auto">
          <a:xfrm>
            <a:off x="1995221" y="864635"/>
            <a:ext cx="5205579" cy="3960000"/>
          </a:xfrm>
          <a:prstGeom prst="rect">
            <a:avLst/>
          </a:prstGeom>
          <a:noFill/>
          <a:ln w="9525">
            <a:noFill/>
            <a:miter lim="800000"/>
            <a:headEnd/>
            <a:tailEnd/>
          </a:ln>
          <a:effectLst/>
        </p:spPr>
      </p:pic>
      <p:sp>
        <p:nvSpPr>
          <p:cNvPr id="11" name="Rechteck 10"/>
          <p:cNvSpPr/>
          <p:nvPr/>
        </p:nvSpPr>
        <p:spPr>
          <a:xfrm>
            <a:off x="3024336" y="830287"/>
            <a:ext cx="576511"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60419"/>
                                        </p:tgtEl>
                                        <p:attrNameLst>
                                          <p:attrName>style.visibility</p:attrName>
                                        </p:attrNameLst>
                                      </p:cBhvr>
                                      <p:to>
                                        <p:strVal val="visible"/>
                                      </p:to>
                                    </p:set>
                                    <p:anim from="(-#ppt_w/2)" to="(#ppt_x)" calcmode="lin" valueType="num">
                                      <p:cBhvr>
                                        <p:cTn id="7" dur="600" fill="hold">
                                          <p:stCondLst>
                                            <p:cond delay="0"/>
                                          </p:stCondLst>
                                        </p:cTn>
                                        <p:tgtEl>
                                          <p:spTgt spid="60419"/>
                                        </p:tgtEl>
                                        <p:attrNameLst>
                                          <p:attrName>ppt_x</p:attrName>
                                        </p:attrNameLst>
                                      </p:cBhvr>
                                    </p:anim>
                                    <p:anim from="0" to="-1.0" calcmode="lin" valueType="num">
                                      <p:cBhvr>
                                        <p:cTn id="8" dur="200" decel="50000" autoRev="1" fill="hold">
                                          <p:stCondLst>
                                            <p:cond delay="600"/>
                                          </p:stCondLst>
                                        </p:cTn>
                                        <p:tgtEl>
                                          <p:spTgt spid="60419"/>
                                        </p:tgtEl>
                                        <p:attrNameLst>
                                          <p:attrName>xshear</p:attrName>
                                        </p:attrNameLst>
                                      </p:cBhvr>
                                    </p:anim>
                                    <p:animScale>
                                      <p:cBhvr>
                                        <p:cTn id="9" dur="200" decel="100000" autoRev="1" fill="hold">
                                          <p:stCondLst>
                                            <p:cond delay="600"/>
                                          </p:stCondLst>
                                        </p:cTn>
                                        <p:tgtEl>
                                          <p:spTgt spid="60419"/>
                                        </p:tgtEl>
                                      </p:cBhvr>
                                      <p:from x="100000" y="100000"/>
                                      <p:to x="80000" y="100000"/>
                                    </p:animScale>
                                    <p:anim by="(#ppt_h/3+#ppt_w*0.1)" calcmode="lin" valueType="num">
                                      <p:cBhvr additive="sum">
                                        <p:cTn id="10" dur="200" decel="100000" autoRev="1" fill="hold">
                                          <p:stCondLst>
                                            <p:cond delay="600"/>
                                          </p:stCondLst>
                                        </p:cTn>
                                        <p:tgtEl>
                                          <p:spTgt spid="60419"/>
                                        </p:tgtEl>
                                        <p:attrNameLst>
                                          <p:attrName>ppt_x</p:attrName>
                                        </p:attrNameLst>
                                      </p:cBhvr>
                                    </p:anim>
                                  </p:childTnLst>
                                </p:cTn>
                              </p:par>
                            </p:childTnLst>
                          </p:cTn>
                        </p:par>
                        <p:par>
                          <p:cTn id="11" fill="hold">
                            <p:stCondLst>
                              <p:cond delay="1000"/>
                            </p:stCondLst>
                            <p:childTnLst>
                              <p:par>
                                <p:cTn id="12" presetID="18" presetClass="entr" presetSubtype="1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strips(downLef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                           deprecated!</a:t>
            </a:r>
          </a:p>
          <a:p>
            <a:pPr>
              <a:buNone/>
            </a:pPr>
            <a:endParaRPr lang="en-US" dirty="0" smtClean="0"/>
          </a:p>
          <a:p>
            <a:pPr>
              <a:buNone/>
            </a:pPr>
            <a:r>
              <a:rPr lang="en-US" dirty="0" smtClean="0"/>
              <a:t>	$&gt; </a:t>
            </a:r>
            <a:r>
              <a:rPr lang="en-US" dirty="0" err="1" smtClean="0"/>
              <a:t>openssl</a:t>
            </a:r>
            <a:r>
              <a:rPr lang="en-US" dirty="0" smtClean="0"/>
              <a:t> </a:t>
            </a:r>
            <a:r>
              <a:rPr lang="en-US" dirty="0" err="1" smtClean="0"/>
              <a:t>genpkey</a:t>
            </a:r>
            <a:r>
              <a:rPr lang="en-US" dirty="0" smtClean="0"/>
              <a:t> -algorithm </a:t>
            </a:r>
            <a:r>
              <a:rPr lang="en-US" dirty="0" err="1" smtClean="0"/>
              <a:t>rsa</a:t>
            </a:r>
            <a:r>
              <a:rPr lang="en-US" dirty="0" smtClean="0"/>
              <a:t> -</a:t>
            </a:r>
            <a:r>
              <a:rPr lang="en-US" dirty="0" err="1" smtClean="0"/>
              <a:t>pkeyopt</a:t>
            </a:r>
            <a:r>
              <a:rPr lang="en-US" dirty="0" smtClean="0"/>
              <a:t> rsa_keygen_bits:4096</a:t>
            </a:r>
          </a:p>
          <a:p>
            <a:pPr>
              <a:buNone/>
            </a:pPr>
            <a:endParaRPr lang="en-US" dirty="0" smtClean="0"/>
          </a:p>
          <a:p>
            <a:pPr>
              <a:buNone/>
            </a:pPr>
            <a:endParaRPr lang="en-US" dirty="0" smtClean="0"/>
          </a:p>
          <a:p>
            <a:pPr>
              <a:buNone/>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39</a:t>
            </a:fld>
            <a:endParaRPr lang="de-DE"/>
          </a:p>
        </p:txBody>
      </p:sp>
      <p:sp>
        <p:nvSpPr>
          <p:cNvPr id="9" name="Rechteck 8"/>
          <p:cNvSpPr/>
          <p:nvPr/>
        </p:nvSpPr>
        <p:spPr>
          <a:xfrm>
            <a:off x="3168352" y="1631900"/>
            <a:ext cx="121751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Achtung:</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27" presetClass="entr" presetSubtype="0" fill="hold" grpId="0" nodeType="withEffect">
                                  <p:stCondLst>
                                    <p:cond delay="0"/>
                                  </p:stCondLst>
                                  <p:iterate type="lt">
                                    <p:tmPct val="50000"/>
                                  </p:iterate>
                                  <p:childTnLst>
                                    <p:set>
                                      <p:cBhvr>
                                        <p:cTn id="10" dur="1" fill="hold">
                                          <p:stCondLst>
                                            <p:cond delay="0"/>
                                          </p:stCondLst>
                                        </p:cTn>
                                        <p:tgtEl>
                                          <p:spTgt spid="9"/>
                                        </p:tgtEl>
                                        <p:attrNameLst>
                                          <p:attrName>style.visibility</p:attrName>
                                        </p:attrNameLst>
                                      </p:cBhvr>
                                      <p:to>
                                        <p:strVal val="visible"/>
                                      </p:to>
                                    </p:set>
                                    <p:anim calcmode="discrete" valueType="clr">
                                      <p:cBhvr override="childStyle">
                                        <p:cTn id="1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9"/>
                                        </p:tgtEl>
                                        <p:attrNameLst>
                                          <p:attrName>fillcolor</p:attrName>
                                        </p:attrNameLst>
                                      </p:cBhvr>
                                      <p:tavLst>
                                        <p:tav tm="0">
                                          <p:val>
                                            <p:clrVal>
                                              <a:schemeClr val="accent2"/>
                                            </p:clrVal>
                                          </p:val>
                                        </p:tav>
                                        <p:tav tm="50000">
                                          <p:val>
                                            <p:clrVal>
                                              <a:schemeClr val="hlink"/>
                                            </p:clrVal>
                                          </p:val>
                                        </p:tav>
                                      </p:tavLst>
                                    </p:anim>
                                    <p:set>
                                      <p:cBhvr>
                                        <p:cTn id="13" dur="80"/>
                                        <p:tgtEl>
                                          <p:spTgt spid="9"/>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18" dur="4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4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20" dur="40"/>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Asymmetrische Kryptographie</a:t>
            </a:r>
          </a:p>
          <a:p>
            <a:pPr lvl="1">
              <a:buFont typeface="Wingdings" pitchFamily="2" charset="2"/>
              <a:buChar char="§"/>
            </a:pPr>
            <a:r>
              <a:rPr lang="de-DE" dirty="0" smtClean="0"/>
              <a:t>Benötigt Schlüssel</a:t>
            </a:r>
            <a:r>
              <a:rPr lang="de-DE" b="1" dirty="0" smtClean="0"/>
              <a:t>paar</a:t>
            </a:r>
          </a:p>
          <a:p>
            <a:pPr lvl="2">
              <a:buFont typeface="Wingdings" pitchFamily="2" charset="2"/>
              <a:buChar char="§"/>
            </a:pPr>
            <a:r>
              <a:rPr lang="de-DE" dirty="0" smtClean="0"/>
              <a:t>Öffentlicher Schlüssel</a:t>
            </a:r>
          </a:p>
          <a:p>
            <a:pPr lvl="2">
              <a:buFont typeface="Wingdings" pitchFamily="2" charset="2"/>
              <a:buChar char="§"/>
            </a:pPr>
            <a:r>
              <a:rPr lang="de-DE" dirty="0" smtClean="0"/>
              <a:t>Privater Schlüssel</a:t>
            </a:r>
          </a:p>
          <a:p>
            <a:pPr lvl="2">
              <a:buFont typeface="Wingdings" pitchFamily="2" charset="2"/>
              <a:buChar char="§"/>
            </a:pPr>
            <a:r>
              <a:rPr lang="de-DE" dirty="0" smtClean="0"/>
              <a:t>Öffentlicher Schlüssel von privatem Schlüssel abgeleitet</a:t>
            </a:r>
          </a:p>
          <a:p>
            <a:pPr lvl="1">
              <a:buFont typeface="Wingdings" pitchFamily="2" charset="2"/>
              <a:buChar char="§"/>
            </a:pPr>
            <a:r>
              <a:rPr lang="de-DE" dirty="0" smtClean="0"/>
              <a:t>Bekannte Algorithmen</a:t>
            </a:r>
          </a:p>
          <a:p>
            <a:pPr lvl="2">
              <a:buFont typeface="Wingdings" pitchFamily="2" charset="2"/>
              <a:buChar char="§"/>
            </a:pPr>
            <a:r>
              <a:rPr lang="de-DE" dirty="0" smtClean="0"/>
              <a:t>DH (Diffie-Hellman; Schlüsseltausch)</a:t>
            </a:r>
          </a:p>
          <a:p>
            <a:pPr lvl="2">
              <a:buFont typeface="Wingdings" pitchFamily="2" charset="2"/>
              <a:buChar char="§"/>
            </a:pPr>
            <a:r>
              <a:rPr lang="de-DE" dirty="0" err="1" smtClean="0"/>
              <a:t>ElGamal</a:t>
            </a:r>
            <a:r>
              <a:rPr lang="de-DE" dirty="0" smtClean="0"/>
              <a:t> (</a:t>
            </a:r>
            <a:r>
              <a:rPr lang="de-DE" dirty="0" err="1" smtClean="0"/>
              <a:t>ElGamal</a:t>
            </a:r>
            <a:r>
              <a:rPr lang="de-DE" dirty="0" smtClean="0"/>
              <a:t>; Verschlüsseln &amp; Signieren)</a:t>
            </a:r>
          </a:p>
          <a:p>
            <a:pPr lvl="2">
              <a:buFont typeface="Wingdings" pitchFamily="2" charset="2"/>
              <a:buChar char="§"/>
            </a:pPr>
            <a:r>
              <a:rPr lang="de-DE" dirty="0" smtClean="0"/>
              <a:t>RSA (</a:t>
            </a:r>
            <a:r>
              <a:rPr lang="de-DE" dirty="0" err="1" smtClean="0"/>
              <a:t>Rivest</a:t>
            </a:r>
            <a:r>
              <a:rPr lang="de-DE" dirty="0" smtClean="0"/>
              <a:t>; Shamir; </a:t>
            </a:r>
            <a:r>
              <a:rPr lang="de-DE" dirty="0" err="1" smtClean="0"/>
              <a:t>Adleman</a:t>
            </a:r>
            <a:r>
              <a:rPr lang="de-DE" dirty="0" smtClean="0"/>
              <a:t>; Verschlüsseln &amp; Signieren)</a:t>
            </a:r>
          </a:p>
          <a:p>
            <a:pPr lvl="1">
              <a:buFont typeface="Wingdings" pitchFamily="2" charset="2"/>
              <a:buChar char="§"/>
            </a:pPr>
            <a:r>
              <a:rPr lang="de-DE" dirty="0" smtClean="0"/>
              <a:t>Quiz: Wer ist auf dem Foto?</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                           deprecated!</a:t>
            </a:r>
          </a:p>
          <a:p>
            <a:pPr>
              <a:buNone/>
            </a:pPr>
            <a:endParaRPr lang="en-US" dirty="0" smtClean="0"/>
          </a:p>
          <a:p>
            <a:pPr>
              <a:buNone/>
            </a:pPr>
            <a:r>
              <a:rPr lang="en-US" dirty="0" smtClean="0"/>
              <a:t>	$&gt; </a:t>
            </a:r>
            <a:r>
              <a:rPr lang="en-US" dirty="0" err="1" smtClean="0"/>
              <a:t>openssl</a:t>
            </a:r>
            <a:r>
              <a:rPr lang="en-US" dirty="0" smtClean="0"/>
              <a:t> </a:t>
            </a:r>
            <a:r>
              <a:rPr lang="en-US" dirty="0" err="1" smtClean="0"/>
              <a:t>genpkey</a:t>
            </a:r>
            <a:r>
              <a:rPr lang="en-US" dirty="0" smtClean="0"/>
              <a:t> -algorithm </a:t>
            </a:r>
            <a:r>
              <a:rPr lang="en-US" dirty="0" err="1" smtClean="0"/>
              <a:t>rsa</a:t>
            </a:r>
            <a:r>
              <a:rPr lang="en-US" dirty="0" smtClean="0"/>
              <a:t> -</a:t>
            </a:r>
            <a:r>
              <a:rPr lang="en-US" dirty="0" err="1" smtClean="0"/>
              <a:t>pkeyopt</a:t>
            </a:r>
            <a:r>
              <a:rPr lang="en-US" dirty="0" smtClean="0"/>
              <a:t> rsa_keygen_bits:4096</a:t>
            </a:r>
          </a:p>
          <a:p>
            <a:pPr>
              <a:buNone/>
            </a:pPr>
            <a:endParaRPr lang="en-US" dirty="0" smtClean="0"/>
          </a:p>
          <a:p>
            <a:pPr>
              <a:buNone/>
            </a:pPr>
            <a:endParaRPr lang="en-US" dirty="0" smtClean="0"/>
          </a:p>
          <a:p>
            <a:pPr>
              <a:buNone/>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40</a:t>
            </a:fld>
            <a:endParaRPr lang="de-DE"/>
          </a:p>
        </p:txBody>
      </p:sp>
      <p:sp>
        <p:nvSpPr>
          <p:cNvPr id="9" name="Rechteck 8"/>
          <p:cNvSpPr/>
          <p:nvPr/>
        </p:nvSpPr>
        <p:spPr>
          <a:xfrm>
            <a:off x="3168352" y="1631900"/>
            <a:ext cx="121751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Achtung:</a:t>
            </a:r>
            <a:endParaRPr lang="de-DE" b="1" cap="all" spc="0" dirty="0">
              <a:ln w="0"/>
              <a:solidFill>
                <a:srgbClr val="FF0000"/>
              </a:solidFill>
              <a:effectLst>
                <a:reflection blurRad="12700" stA="50000" endPos="50000" dist="5000" dir="5400000" sy="-100000" rotWithShape="0"/>
              </a:effectLst>
            </a:endParaRPr>
          </a:p>
        </p:txBody>
      </p:sp>
      <p:grpSp>
        <p:nvGrpSpPr>
          <p:cNvPr id="7" name="Gruppieren 12"/>
          <p:cNvGrpSpPr/>
          <p:nvPr/>
        </p:nvGrpSpPr>
        <p:grpSpPr>
          <a:xfrm>
            <a:off x="2002861" y="864635"/>
            <a:ext cx="5197939" cy="3960000"/>
            <a:chOff x="2002861" y="864635"/>
            <a:chExt cx="5197939" cy="3960000"/>
          </a:xfrm>
        </p:grpSpPr>
        <p:pic>
          <p:nvPicPr>
            <p:cNvPr id="61442" name="Picture 2"/>
            <p:cNvPicPr>
              <a:picLocks noChangeAspect="1" noChangeArrowheads="1"/>
            </p:cNvPicPr>
            <p:nvPr/>
          </p:nvPicPr>
          <p:blipFill>
            <a:blip r:embed="rId2" cstate="print"/>
            <a:srcRect/>
            <a:stretch>
              <a:fillRect/>
            </a:stretch>
          </p:blipFill>
          <p:spPr bwMode="auto">
            <a:xfrm>
              <a:off x="2002861" y="864635"/>
              <a:ext cx="5197939" cy="3960000"/>
            </a:xfrm>
            <a:prstGeom prst="rect">
              <a:avLst/>
            </a:prstGeom>
            <a:noFill/>
            <a:ln w="9525">
              <a:noFill/>
              <a:miter lim="800000"/>
              <a:headEnd/>
              <a:tailEnd/>
            </a:ln>
            <a:effectLst/>
          </p:spPr>
        </p:pic>
        <p:sp>
          <p:nvSpPr>
            <p:cNvPr id="12" name="Rechteck 11"/>
            <p:cNvSpPr/>
            <p:nvPr/>
          </p:nvSpPr>
          <p:spPr>
            <a:xfrm>
              <a:off x="2304256" y="1223963"/>
              <a:ext cx="1512168" cy="216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pic>
        <p:nvPicPr>
          <p:cNvPr id="14" name="Picture 3"/>
          <p:cNvPicPr>
            <a:picLocks noChangeAspect="1" noChangeArrowheads="1"/>
          </p:cNvPicPr>
          <p:nvPr/>
        </p:nvPicPr>
        <p:blipFill>
          <a:blip r:embed="rId3" cstate="print"/>
          <a:srcRect/>
          <a:stretch>
            <a:fillRect/>
          </a:stretch>
        </p:blipFill>
        <p:spPr bwMode="auto">
          <a:xfrm>
            <a:off x="3904844" y="864413"/>
            <a:ext cx="4880132" cy="3960000"/>
          </a:xfrm>
          <a:prstGeom prst="rect">
            <a:avLst/>
          </a:prstGeom>
          <a:noFill/>
          <a:ln w="9525">
            <a:noFill/>
            <a:miter lim="800000"/>
            <a:headEnd/>
            <a:tailEnd/>
          </a:ln>
          <a:effectLst/>
        </p:spPr>
      </p:pic>
      <p:sp>
        <p:nvSpPr>
          <p:cNvPr id="15" name="Rechteck 14"/>
          <p:cNvSpPr/>
          <p:nvPr/>
        </p:nvSpPr>
        <p:spPr>
          <a:xfrm>
            <a:off x="4248472" y="1439987"/>
            <a:ext cx="1656184" cy="216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from="(-#ppt_w/2)" to="(#ppt_x)" calcmode="lin" valueType="num">
                                      <p:cBhvr>
                                        <p:cTn id="7" dur="600" fill="hold">
                                          <p:stCondLst>
                                            <p:cond delay="0"/>
                                          </p:stCondLst>
                                        </p:cTn>
                                        <p:tgtEl>
                                          <p:spTgt spid="7"/>
                                        </p:tgtEl>
                                        <p:attrNameLst>
                                          <p:attrName>ppt_x</p:attrName>
                                        </p:attrNameLst>
                                      </p:cBhvr>
                                    </p:anim>
                                    <p:anim from="0" to="-1.0" calcmode="lin" valueType="num">
                                      <p:cBhvr>
                                        <p:cTn id="8" dur="200" decel="50000" autoRev="1" fill="hold">
                                          <p:stCondLst>
                                            <p:cond delay="600"/>
                                          </p:stCondLst>
                                        </p:cTn>
                                        <p:tgtEl>
                                          <p:spTgt spid="7"/>
                                        </p:tgtEl>
                                        <p:attrNameLst>
                                          <p:attrName>xshear</p:attrName>
                                        </p:attrNameLst>
                                      </p:cBhvr>
                                    </p:anim>
                                    <p:animScale>
                                      <p:cBhvr>
                                        <p:cTn id="9" dur="200" decel="100000" autoRev="1" fill="hold">
                                          <p:stCondLst>
                                            <p:cond delay="600"/>
                                          </p:stCondLst>
                                        </p:cTn>
                                        <p:tgtEl>
                                          <p:spTgt spid="7"/>
                                        </p:tgtEl>
                                      </p:cBhvr>
                                      <p:from x="100000" y="100000"/>
                                      <p:to x="80000" y="100000"/>
                                    </p:animScale>
                                    <p:anim by="(#ppt_h/3+#ppt_w*0.1)" calcmode="lin" valueType="num">
                                      <p:cBhvr additive="sum">
                                        <p:cTn id="10" dur="200" decel="100000" autoRev="1" fill="hold">
                                          <p:stCondLst>
                                            <p:cond delay="600"/>
                                          </p:stCondLst>
                                        </p:cTn>
                                        <p:tgtEl>
                                          <p:spTgt spid="7"/>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8.81543E-7 3.92157E-7 L -0.20524 0.00061 " pathEditMode="relative" rAng="0" ptsTypes="AA">
                                      <p:cBhvr>
                                        <p:cTn id="14" dur="1000" fill="hold"/>
                                        <p:tgtEl>
                                          <p:spTgt spid="7"/>
                                        </p:tgtEl>
                                        <p:attrNameLst>
                                          <p:attrName>ppt_x</p:attrName>
                                          <p:attrName>ppt_y</p:attrName>
                                        </p:attrNameLst>
                                      </p:cBhvr>
                                      <p:rCtr x="-103" y="0"/>
                                    </p:animMotion>
                                  </p:childTnLst>
                                </p:cTn>
                              </p:par>
                              <p:par>
                                <p:cTn id="15" presetID="34"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from="(-#ppt_w/2)" to="(#ppt_x)" calcmode="lin" valueType="num">
                                      <p:cBhvr>
                                        <p:cTn id="17" dur="600" fill="hold">
                                          <p:stCondLst>
                                            <p:cond delay="0"/>
                                          </p:stCondLst>
                                        </p:cTn>
                                        <p:tgtEl>
                                          <p:spTgt spid="14"/>
                                        </p:tgtEl>
                                        <p:attrNameLst>
                                          <p:attrName>ppt_x</p:attrName>
                                        </p:attrNameLst>
                                      </p:cBhvr>
                                    </p:anim>
                                    <p:anim from="0" to="-1.0" calcmode="lin" valueType="num">
                                      <p:cBhvr>
                                        <p:cTn id="18" dur="200" decel="50000" autoRev="1" fill="hold">
                                          <p:stCondLst>
                                            <p:cond delay="600"/>
                                          </p:stCondLst>
                                        </p:cTn>
                                        <p:tgtEl>
                                          <p:spTgt spid="14"/>
                                        </p:tgtEl>
                                        <p:attrNameLst>
                                          <p:attrName>xshear</p:attrName>
                                        </p:attrNameLst>
                                      </p:cBhvr>
                                    </p:anim>
                                    <p:animScale>
                                      <p:cBhvr>
                                        <p:cTn id="19" dur="200" decel="100000" autoRev="1" fill="hold">
                                          <p:stCondLst>
                                            <p:cond delay="600"/>
                                          </p:stCondLst>
                                        </p:cTn>
                                        <p:tgtEl>
                                          <p:spTgt spid="14"/>
                                        </p:tgtEl>
                                      </p:cBhvr>
                                      <p:from x="100000" y="100000"/>
                                      <p:to x="80000" y="100000"/>
                                    </p:animScale>
                                    <p:anim by="(#ppt_h/3+#ppt_w*0.1)" calcmode="lin" valueType="num">
                                      <p:cBhvr additive="sum">
                                        <p:cTn id="20" dur="200" decel="100000" autoRev="1" fill="hold">
                                          <p:stCondLst>
                                            <p:cond delay="600"/>
                                          </p:stCondLst>
                                        </p:cTn>
                                        <p:tgtEl>
                                          <p:spTgt spid="14"/>
                                        </p:tgtEl>
                                        <p:attrNameLst>
                                          <p:attrName>ppt_x</p:attrName>
                                        </p:attrNameLst>
                                      </p:cBhvr>
                                    </p:anim>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downRigh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                           deprecated!</a:t>
            </a:r>
          </a:p>
          <a:p>
            <a:pPr>
              <a:buNone/>
            </a:pPr>
            <a:endParaRPr lang="en-US" dirty="0" smtClean="0"/>
          </a:p>
          <a:p>
            <a:pPr>
              <a:buNone/>
            </a:pPr>
            <a:r>
              <a:rPr lang="en-US" dirty="0" smtClean="0"/>
              <a:t>	$&gt; </a:t>
            </a:r>
            <a:r>
              <a:rPr lang="en-US" dirty="0" err="1" smtClean="0"/>
              <a:t>openssl</a:t>
            </a:r>
            <a:r>
              <a:rPr lang="en-US" dirty="0" smtClean="0"/>
              <a:t> </a:t>
            </a:r>
            <a:r>
              <a:rPr lang="en-US" dirty="0" err="1" smtClean="0"/>
              <a:t>genpkey</a:t>
            </a:r>
            <a:r>
              <a:rPr lang="en-US" dirty="0" smtClean="0"/>
              <a:t> -algorithm </a:t>
            </a:r>
            <a:r>
              <a:rPr lang="en-US" dirty="0" err="1" smtClean="0"/>
              <a:t>rsa</a:t>
            </a:r>
            <a:r>
              <a:rPr lang="en-US" dirty="0" smtClean="0"/>
              <a:t> -</a:t>
            </a:r>
            <a:r>
              <a:rPr lang="en-US" dirty="0" err="1" smtClean="0"/>
              <a:t>pkeyopt</a:t>
            </a:r>
            <a:r>
              <a:rPr lang="en-US" dirty="0" smtClean="0"/>
              <a:t> rsa_keygen_bits:4096</a:t>
            </a:r>
          </a:p>
          <a:p>
            <a:pPr>
              <a:buNone/>
            </a:pPr>
            <a:endParaRPr lang="en-US" dirty="0" smtClean="0"/>
          </a:p>
          <a:p>
            <a:pPr>
              <a:buNone/>
            </a:pPr>
            <a:endParaRPr lang="en-US" dirty="0" smtClean="0"/>
          </a:p>
          <a:p>
            <a:pPr>
              <a:buNone/>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41</a:t>
            </a:fld>
            <a:endParaRPr lang="de-DE"/>
          </a:p>
        </p:txBody>
      </p:sp>
      <p:sp>
        <p:nvSpPr>
          <p:cNvPr id="9" name="Rechteck 8"/>
          <p:cNvSpPr/>
          <p:nvPr/>
        </p:nvSpPr>
        <p:spPr>
          <a:xfrm>
            <a:off x="3168352" y="1631900"/>
            <a:ext cx="121751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Achtung:</a:t>
            </a:r>
            <a:endParaRPr lang="de-DE" b="1" cap="all" spc="0" dirty="0">
              <a:ln w="0"/>
              <a:solidFill>
                <a:srgbClr val="FF0000"/>
              </a:solidFill>
              <a:effectLst>
                <a:reflection blurRad="12700" stA="50000" endPos="50000" dist="5000" dir="5400000" sy="-100000" rotWithShape="0"/>
              </a:effectLst>
            </a:endParaRPr>
          </a:p>
        </p:txBody>
      </p:sp>
      <p:grpSp>
        <p:nvGrpSpPr>
          <p:cNvPr id="8" name="Gruppieren 17"/>
          <p:cNvGrpSpPr/>
          <p:nvPr/>
        </p:nvGrpSpPr>
        <p:grpSpPr>
          <a:xfrm>
            <a:off x="5373819" y="1722558"/>
            <a:ext cx="2717857" cy="1451626"/>
            <a:chOff x="5373819" y="1722558"/>
            <a:chExt cx="2717857" cy="1451626"/>
          </a:xfrm>
        </p:grpSpPr>
        <p:sp>
          <p:nvSpPr>
            <p:cNvPr id="16" name="Rechteck 15"/>
            <p:cNvSpPr/>
            <p:nvPr/>
          </p:nvSpPr>
          <p:spPr>
            <a:xfrm rot="20146295">
              <a:off x="5373819" y="1722558"/>
              <a:ext cx="112396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sz="2400" b="1" cap="all" spc="0" dirty="0" smtClean="0">
                  <a:ln w="0"/>
                  <a:solidFill>
                    <a:srgbClr val="FF0000"/>
                  </a:solidFill>
                  <a:effectLst>
                    <a:reflection blurRad="12700" stA="50000" endPos="50000" dist="5000" dir="5400000" sy="-100000" rotWithShape="0"/>
                  </a:effectLst>
                </a:rPr>
                <a:t>PKCS#1</a:t>
              </a:r>
              <a:endParaRPr lang="de-DE" sz="2400" b="1" cap="all" spc="0" dirty="0">
                <a:ln w="0"/>
                <a:solidFill>
                  <a:srgbClr val="FF0000"/>
                </a:solidFill>
                <a:effectLst>
                  <a:reflection blurRad="12700" stA="50000" endPos="50000" dist="5000" dir="5400000" sy="-100000" rotWithShape="0"/>
                </a:effectLst>
              </a:endParaRPr>
            </a:p>
          </p:txBody>
        </p:sp>
        <p:sp>
          <p:nvSpPr>
            <p:cNvPr id="17" name="Rechteck 16"/>
            <p:cNvSpPr/>
            <p:nvPr/>
          </p:nvSpPr>
          <p:spPr>
            <a:xfrm rot="20146295">
              <a:off x="6967715" y="2712519"/>
              <a:ext cx="112396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sz="2400" b="1" cap="all" spc="0" dirty="0" smtClean="0">
                  <a:ln w="0"/>
                  <a:solidFill>
                    <a:srgbClr val="FF0000"/>
                  </a:solidFill>
                  <a:effectLst>
                    <a:reflection blurRad="12700" stA="50000" endPos="50000" dist="5000" dir="5400000" sy="-100000" rotWithShape="0"/>
                  </a:effectLst>
                </a:rPr>
                <a:t>PKCS#8</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 – ASN1</a:t>
            </a:r>
            <a:endParaRPr lang="de-DE" dirty="0"/>
          </a:p>
        </p:txBody>
      </p:sp>
      <p:sp>
        <p:nvSpPr>
          <p:cNvPr id="3" name="Inhaltsplatzhalter 2"/>
          <p:cNvSpPr>
            <a:spLocks noGrp="1"/>
          </p:cNvSpPr>
          <p:nvPr>
            <p:ph idx="1"/>
          </p:nvPr>
        </p:nvSpPr>
        <p:spPr/>
        <p:txBody>
          <a:bodyPr/>
          <a:lstStyle/>
          <a:p>
            <a:pPr>
              <a:spcBef>
                <a:spcPts val="0"/>
              </a:spcBef>
              <a:spcAft>
                <a:spcPts val="0"/>
              </a:spcAft>
              <a:buNone/>
            </a:pPr>
            <a:endParaRPr lang="de-DE" dirty="0" smtClean="0"/>
          </a:p>
          <a:p>
            <a:pPr>
              <a:spcBef>
                <a:spcPts val="0"/>
              </a:spcBef>
              <a:spcAft>
                <a:spcPts val="0"/>
              </a:spcAft>
              <a:buNone/>
            </a:pPr>
            <a:endParaRPr lang="en-US" dirty="0" smtClean="0"/>
          </a:p>
          <a:p>
            <a:pPr>
              <a:spcBef>
                <a:spcPts val="0"/>
              </a:spcBef>
              <a:spcAft>
                <a:spcPts val="0"/>
              </a:spcAft>
              <a:buNone/>
            </a:pPr>
            <a:endParaRPr lang="de-DE" dirty="0" smtClean="0"/>
          </a:p>
          <a:p>
            <a:pPr>
              <a:spcBef>
                <a:spcPts val="0"/>
              </a:spcBef>
              <a:spcAft>
                <a:spcPts val="0"/>
              </a:spcAft>
              <a:buNone/>
            </a:pPr>
            <a:r>
              <a:rPr lang="de-DE" dirty="0" smtClean="0"/>
              <a:t>  </a:t>
            </a:r>
            <a:r>
              <a:rPr lang="de-DE" dirty="0" err="1" smtClean="0">
                <a:solidFill>
                  <a:srgbClr val="EE004E"/>
                </a:solidFill>
              </a:rPr>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solidFill>
                  <a:srgbClr val="4F9EFF"/>
                </a:solidFill>
              </a:rPr>
              <a:t>modulus</a:t>
            </a:r>
            <a:r>
              <a:rPr lang="de-DE" dirty="0" smtClean="0"/>
              <a:t>		INTEGER,  n</a:t>
            </a:r>
          </a:p>
          <a:p>
            <a:pPr>
              <a:spcBef>
                <a:spcPts val="0"/>
              </a:spcBef>
              <a:spcAft>
                <a:spcPts val="0"/>
              </a:spcAft>
              <a:buNone/>
            </a:pPr>
            <a:r>
              <a:rPr lang="de-DE" dirty="0" smtClean="0"/>
              <a:t>  </a:t>
            </a:r>
            <a:r>
              <a:rPr lang="de-DE" dirty="0" err="1" smtClean="0">
                <a:solidFill>
                  <a:srgbClr val="009B63"/>
                </a:solidFill>
              </a:rPr>
              <a:t>publicExponent</a:t>
            </a:r>
            <a:r>
              <a:rPr lang="de-DE" dirty="0" smtClean="0"/>
              <a:t>		INTEGER,  e</a:t>
            </a:r>
          </a:p>
          <a:p>
            <a:pPr>
              <a:spcBef>
                <a:spcPts val="0"/>
              </a:spcBef>
              <a:spcAft>
                <a:spcPts val="0"/>
              </a:spcAft>
              <a:buNone/>
            </a:pPr>
            <a:r>
              <a:rPr lang="de-DE" dirty="0" smtClean="0"/>
              <a:t>  </a:t>
            </a:r>
            <a:r>
              <a:rPr lang="de-DE" dirty="0" err="1" smtClean="0">
                <a:solidFill>
                  <a:srgbClr val="E6EE00"/>
                </a:solidFill>
              </a:rPr>
              <a:t>privateExponent</a:t>
            </a:r>
            <a:r>
              <a:rPr lang="de-DE" dirty="0" smtClean="0"/>
              <a:t>	INTEGER,  d</a:t>
            </a:r>
          </a:p>
          <a:p>
            <a:pPr>
              <a:spcBef>
                <a:spcPts val="0"/>
              </a:spcBef>
              <a:spcAft>
                <a:spcPts val="0"/>
              </a:spcAft>
              <a:buNone/>
            </a:pPr>
            <a:r>
              <a:rPr lang="de-DE" dirty="0" smtClean="0"/>
              <a:t>  </a:t>
            </a:r>
            <a:r>
              <a:rPr lang="de-DE" dirty="0" smtClean="0">
                <a:solidFill>
                  <a:srgbClr val="EE00B3"/>
                </a:solidFill>
              </a:rPr>
              <a:t>prime1</a:t>
            </a:r>
            <a:r>
              <a:rPr lang="de-DE" dirty="0" smtClean="0"/>
              <a:t>            		INTEGER,  p</a:t>
            </a:r>
          </a:p>
          <a:p>
            <a:pPr>
              <a:spcBef>
                <a:spcPts val="0"/>
              </a:spcBef>
              <a:spcAft>
                <a:spcPts val="0"/>
              </a:spcAft>
              <a:buNone/>
            </a:pPr>
            <a:r>
              <a:rPr lang="de-DE" dirty="0" smtClean="0"/>
              <a:t>  </a:t>
            </a:r>
            <a:r>
              <a:rPr lang="de-DE" dirty="0" smtClean="0">
                <a:solidFill>
                  <a:srgbClr val="EEAE00"/>
                </a:solidFill>
              </a:rPr>
              <a:t>prime2</a:t>
            </a:r>
            <a:r>
              <a:rPr lang="de-DE" dirty="0" smtClean="0"/>
              <a:t>            		INTEGER,  q</a:t>
            </a:r>
          </a:p>
          <a:p>
            <a:pPr>
              <a:spcBef>
                <a:spcPts val="0"/>
              </a:spcBef>
              <a:spcAft>
                <a:spcPts val="0"/>
              </a:spcAft>
              <a:buNone/>
            </a:pPr>
            <a:r>
              <a:rPr lang="de-DE" dirty="0" smtClean="0"/>
              <a:t>  </a:t>
            </a:r>
            <a:r>
              <a:rPr lang="de-DE" dirty="0" smtClean="0">
                <a:solidFill>
                  <a:srgbClr val="00EBEE"/>
                </a:solidFill>
              </a:rPr>
              <a:t>exponent1</a:t>
            </a:r>
            <a:r>
              <a:rPr lang="de-DE" dirty="0" smtClean="0"/>
              <a:t>         		INTEGER,  d </a:t>
            </a:r>
            <a:r>
              <a:rPr lang="de-DE" dirty="0" err="1" smtClean="0"/>
              <a:t>mod</a:t>
            </a:r>
            <a:r>
              <a:rPr lang="de-DE" dirty="0" smtClean="0"/>
              <a:t> (p-1)</a:t>
            </a:r>
          </a:p>
          <a:p>
            <a:pPr>
              <a:spcBef>
                <a:spcPts val="0"/>
              </a:spcBef>
              <a:spcAft>
                <a:spcPts val="0"/>
              </a:spcAft>
              <a:buNone/>
            </a:pPr>
            <a:r>
              <a:rPr lang="de-DE" dirty="0" smtClean="0"/>
              <a:t>  </a:t>
            </a:r>
            <a:r>
              <a:rPr lang="de-DE" dirty="0" smtClean="0">
                <a:solidFill>
                  <a:srgbClr val="5FEE00"/>
                </a:solidFill>
              </a:rPr>
              <a:t>exponent2</a:t>
            </a:r>
            <a:r>
              <a:rPr lang="de-DE" dirty="0" smtClean="0"/>
              <a:t>         		INTEGER,  d </a:t>
            </a:r>
            <a:r>
              <a:rPr lang="de-DE" dirty="0" err="1" smtClean="0"/>
              <a:t>mod</a:t>
            </a:r>
            <a:r>
              <a:rPr lang="de-DE" dirty="0" smtClean="0"/>
              <a:t> (q-1)</a:t>
            </a:r>
          </a:p>
          <a:p>
            <a:pPr>
              <a:spcBef>
                <a:spcPts val="0"/>
              </a:spcBef>
              <a:spcAft>
                <a:spcPts val="0"/>
              </a:spcAft>
              <a:buNone/>
            </a:pPr>
            <a:r>
              <a:rPr lang="de-DE" dirty="0" smtClean="0"/>
              <a:t>  </a:t>
            </a:r>
            <a:r>
              <a:rPr lang="de-DE" dirty="0" err="1" smtClean="0">
                <a:solidFill>
                  <a:srgbClr val="EE0006"/>
                </a:solidFill>
              </a:rPr>
              <a:t>coefficient</a:t>
            </a:r>
            <a:r>
              <a:rPr lang="de-DE" dirty="0" smtClean="0"/>
              <a:t>       		INTEGER,  (inverse </a:t>
            </a:r>
            <a:r>
              <a:rPr lang="de-DE" dirty="0" err="1" smtClean="0"/>
              <a:t>of</a:t>
            </a:r>
            <a:r>
              <a:rPr lang="de-DE" dirty="0" smtClean="0"/>
              <a:t> q) </a:t>
            </a:r>
            <a:r>
              <a:rPr lang="de-DE" dirty="0" err="1" smtClean="0"/>
              <a:t>mod</a:t>
            </a:r>
            <a:r>
              <a:rPr lang="de-DE" dirty="0" smtClean="0"/>
              <a:t> p</a:t>
            </a:r>
            <a:endParaRPr lang="en-US"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42</a:t>
            </a:fld>
            <a:endParaRPr lang="de-DE"/>
          </a:p>
        </p:txBody>
      </p:sp>
      <p:pic>
        <p:nvPicPr>
          <p:cNvPr id="62468" name="Picture 4"/>
          <p:cNvPicPr>
            <a:picLocks noChangeAspect="1" noChangeArrowheads="1"/>
          </p:cNvPicPr>
          <p:nvPr/>
        </p:nvPicPr>
        <p:blipFill>
          <a:blip r:embed="rId2" cstate="print"/>
          <a:srcRect/>
          <a:stretch>
            <a:fillRect/>
          </a:stretch>
        </p:blipFill>
        <p:spPr bwMode="auto">
          <a:xfrm>
            <a:off x="6120680" y="864413"/>
            <a:ext cx="2821288"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 calcmode="lin" valueType="num">
                                      <p:cBhvr additive="base">
                                        <p:cTn id="3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 calcmode="lin" valueType="num">
                                      <p:cBhvr additive="base">
                                        <p:cTn id="4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 – ASN1</a:t>
            </a:r>
            <a:endParaRPr lang="de-DE" dirty="0"/>
          </a:p>
        </p:txBody>
      </p:sp>
      <p:sp>
        <p:nvSpPr>
          <p:cNvPr id="3" name="Inhaltsplatzhalter 2"/>
          <p:cNvSpPr>
            <a:spLocks noGrp="1"/>
          </p:cNvSpPr>
          <p:nvPr>
            <p:ph idx="1"/>
          </p:nvPr>
        </p:nvSpPr>
        <p:spPr/>
        <p:txBody>
          <a:bodyPr/>
          <a:lstStyle/>
          <a:p>
            <a:pPr>
              <a:spcBef>
                <a:spcPts val="0"/>
              </a:spcBef>
              <a:spcAft>
                <a:spcPts val="0"/>
              </a:spcAft>
              <a:buNone/>
            </a:pPr>
            <a:endParaRPr lang="de-DE" dirty="0" smtClean="0"/>
          </a:p>
          <a:p>
            <a:pPr>
              <a:spcBef>
                <a:spcPts val="0"/>
              </a:spcBef>
              <a:spcAft>
                <a:spcPts val="0"/>
              </a:spcAft>
              <a:buNone/>
            </a:pPr>
            <a:endParaRPr lang="en-US" dirty="0" smtClean="0"/>
          </a:p>
          <a:p>
            <a:pPr>
              <a:spcBef>
                <a:spcPts val="0"/>
              </a:spcBef>
              <a:spcAft>
                <a:spcPts val="0"/>
              </a:spcAft>
              <a:buNone/>
            </a:pPr>
            <a:endParaRPr lang="de-DE" dirty="0" smtClean="0"/>
          </a:p>
          <a:p>
            <a:pPr>
              <a:spcBef>
                <a:spcPts val="0"/>
              </a:spcBef>
              <a:spcAft>
                <a:spcPts val="0"/>
              </a:spcAft>
              <a:buNone/>
            </a:pPr>
            <a:r>
              <a:rPr lang="de-DE" dirty="0" smtClean="0"/>
              <a:t>  </a:t>
            </a:r>
            <a:r>
              <a:rPr lang="de-DE" dirty="0" err="1" smtClean="0">
                <a:solidFill>
                  <a:srgbClr val="EE004E"/>
                </a:solidFill>
              </a:rPr>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solidFill>
                  <a:srgbClr val="4F9EFF"/>
                </a:solidFill>
              </a:rPr>
              <a:t>modulus</a:t>
            </a:r>
            <a:r>
              <a:rPr lang="de-DE" dirty="0" smtClean="0"/>
              <a:t>		INTEGER,  n</a:t>
            </a:r>
          </a:p>
          <a:p>
            <a:pPr>
              <a:spcBef>
                <a:spcPts val="0"/>
              </a:spcBef>
              <a:spcAft>
                <a:spcPts val="0"/>
              </a:spcAft>
              <a:buNone/>
            </a:pPr>
            <a:r>
              <a:rPr lang="de-DE" dirty="0" smtClean="0"/>
              <a:t>  </a:t>
            </a:r>
            <a:r>
              <a:rPr lang="de-DE" dirty="0" err="1" smtClean="0">
                <a:solidFill>
                  <a:srgbClr val="009B63"/>
                </a:solidFill>
              </a:rPr>
              <a:t>publicExponent</a:t>
            </a:r>
            <a:r>
              <a:rPr lang="de-DE" dirty="0" smtClean="0"/>
              <a:t>		INTEGER,  e</a:t>
            </a:r>
          </a:p>
          <a:p>
            <a:pPr>
              <a:spcBef>
                <a:spcPts val="0"/>
              </a:spcBef>
              <a:spcAft>
                <a:spcPts val="0"/>
              </a:spcAft>
              <a:buNone/>
            </a:pPr>
            <a:r>
              <a:rPr lang="de-DE" dirty="0" smtClean="0"/>
              <a:t>  </a:t>
            </a:r>
            <a:r>
              <a:rPr lang="de-DE" dirty="0" err="1" smtClean="0">
                <a:solidFill>
                  <a:srgbClr val="E6EE00"/>
                </a:solidFill>
              </a:rPr>
              <a:t>privateExponent</a:t>
            </a:r>
            <a:r>
              <a:rPr lang="de-DE" dirty="0" smtClean="0"/>
              <a:t>	INTEGER,  d</a:t>
            </a:r>
          </a:p>
          <a:p>
            <a:pPr>
              <a:spcBef>
                <a:spcPts val="0"/>
              </a:spcBef>
              <a:spcAft>
                <a:spcPts val="0"/>
              </a:spcAft>
              <a:buNone/>
            </a:pPr>
            <a:r>
              <a:rPr lang="de-DE" dirty="0" smtClean="0"/>
              <a:t>  </a:t>
            </a:r>
            <a:r>
              <a:rPr lang="de-DE" dirty="0" smtClean="0">
                <a:solidFill>
                  <a:srgbClr val="EE00B3"/>
                </a:solidFill>
              </a:rPr>
              <a:t>prime1</a:t>
            </a:r>
            <a:r>
              <a:rPr lang="de-DE" dirty="0" smtClean="0"/>
              <a:t>            		INTEGER,  p</a:t>
            </a:r>
          </a:p>
          <a:p>
            <a:pPr>
              <a:spcBef>
                <a:spcPts val="0"/>
              </a:spcBef>
              <a:spcAft>
                <a:spcPts val="0"/>
              </a:spcAft>
              <a:buNone/>
            </a:pPr>
            <a:r>
              <a:rPr lang="de-DE" dirty="0" smtClean="0"/>
              <a:t>  </a:t>
            </a:r>
            <a:r>
              <a:rPr lang="de-DE" dirty="0" smtClean="0">
                <a:solidFill>
                  <a:srgbClr val="EEAE00"/>
                </a:solidFill>
              </a:rPr>
              <a:t>prime2</a:t>
            </a:r>
            <a:r>
              <a:rPr lang="de-DE" dirty="0" smtClean="0"/>
              <a:t>            		INTEGER,  q</a:t>
            </a:r>
          </a:p>
          <a:p>
            <a:pPr>
              <a:spcBef>
                <a:spcPts val="0"/>
              </a:spcBef>
              <a:spcAft>
                <a:spcPts val="0"/>
              </a:spcAft>
              <a:buNone/>
            </a:pPr>
            <a:r>
              <a:rPr lang="de-DE" dirty="0" smtClean="0"/>
              <a:t>  </a:t>
            </a:r>
            <a:r>
              <a:rPr lang="de-DE" dirty="0" smtClean="0">
                <a:solidFill>
                  <a:srgbClr val="00EBEE"/>
                </a:solidFill>
              </a:rPr>
              <a:t>exponent1</a:t>
            </a:r>
            <a:r>
              <a:rPr lang="de-DE" dirty="0" smtClean="0"/>
              <a:t>         		INTEGER,  d </a:t>
            </a:r>
            <a:r>
              <a:rPr lang="de-DE" dirty="0" err="1" smtClean="0"/>
              <a:t>mod</a:t>
            </a:r>
            <a:r>
              <a:rPr lang="de-DE" dirty="0" smtClean="0"/>
              <a:t> (p-1)</a:t>
            </a:r>
          </a:p>
          <a:p>
            <a:pPr>
              <a:spcBef>
                <a:spcPts val="0"/>
              </a:spcBef>
              <a:spcAft>
                <a:spcPts val="0"/>
              </a:spcAft>
              <a:buNone/>
            </a:pPr>
            <a:r>
              <a:rPr lang="de-DE" dirty="0" smtClean="0"/>
              <a:t>  </a:t>
            </a:r>
            <a:r>
              <a:rPr lang="de-DE" dirty="0" smtClean="0">
                <a:solidFill>
                  <a:srgbClr val="5FEE00"/>
                </a:solidFill>
              </a:rPr>
              <a:t>exponent2</a:t>
            </a:r>
            <a:r>
              <a:rPr lang="de-DE" dirty="0" smtClean="0"/>
              <a:t>         		INTEGER,  d </a:t>
            </a:r>
            <a:r>
              <a:rPr lang="de-DE" dirty="0" err="1" smtClean="0"/>
              <a:t>mod</a:t>
            </a:r>
            <a:r>
              <a:rPr lang="de-DE" dirty="0" smtClean="0"/>
              <a:t> (q-1)</a:t>
            </a:r>
          </a:p>
          <a:p>
            <a:pPr>
              <a:spcBef>
                <a:spcPts val="0"/>
              </a:spcBef>
              <a:spcAft>
                <a:spcPts val="0"/>
              </a:spcAft>
              <a:buNone/>
            </a:pPr>
            <a:r>
              <a:rPr lang="de-DE" dirty="0" smtClean="0"/>
              <a:t>  </a:t>
            </a:r>
            <a:r>
              <a:rPr lang="de-DE" dirty="0" err="1" smtClean="0">
                <a:solidFill>
                  <a:srgbClr val="EE0006"/>
                </a:solidFill>
              </a:rPr>
              <a:t>coefficient</a:t>
            </a:r>
            <a:r>
              <a:rPr lang="de-DE" dirty="0" smtClean="0"/>
              <a:t>       		INTEGER,  (inverse </a:t>
            </a:r>
            <a:r>
              <a:rPr lang="de-DE" dirty="0" err="1" smtClean="0"/>
              <a:t>of</a:t>
            </a:r>
            <a:r>
              <a:rPr lang="de-DE" dirty="0" smtClean="0"/>
              <a:t> q) </a:t>
            </a:r>
            <a:r>
              <a:rPr lang="de-DE" dirty="0" err="1" smtClean="0"/>
              <a:t>mod</a:t>
            </a:r>
            <a:r>
              <a:rPr lang="de-DE" dirty="0" smtClean="0"/>
              <a:t> p</a:t>
            </a:r>
            <a:endParaRPr lang="en-US"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43</a:t>
            </a:fld>
            <a:endParaRPr lang="de-DE"/>
          </a:p>
        </p:txBody>
      </p:sp>
      <p:pic>
        <p:nvPicPr>
          <p:cNvPr id="62467" name="Picture 3"/>
          <p:cNvPicPr>
            <a:picLocks noChangeAspect="1" noChangeArrowheads="1"/>
          </p:cNvPicPr>
          <p:nvPr/>
        </p:nvPicPr>
        <p:blipFill>
          <a:blip r:embed="rId2" cstate="print"/>
          <a:srcRect/>
          <a:stretch>
            <a:fillRect/>
          </a:stretch>
        </p:blipFill>
        <p:spPr bwMode="auto">
          <a:xfrm>
            <a:off x="264218" y="1224235"/>
            <a:ext cx="17147978" cy="3600178"/>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6120680" y="864413"/>
            <a:ext cx="2821288"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nodeType="withEffect">
                                  <p:stCondLst>
                                    <p:cond delay="0"/>
                                  </p:stCondLst>
                                  <p:childTnLst>
                                    <p:set>
                                      <p:cBhvr>
                                        <p:cTn id="6" dur="1" fill="hold">
                                          <p:stCondLst>
                                            <p:cond delay="0"/>
                                          </p:stCondLst>
                                        </p:cTn>
                                        <p:tgtEl>
                                          <p:spTgt spid="62467"/>
                                        </p:tgtEl>
                                        <p:attrNameLst>
                                          <p:attrName>style.visibility</p:attrName>
                                        </p:attrNameLst>
                                      </p:cBhvr>
                                      <p:to>
                                        <p:strVal val="visible"/>
                                      </p:to>
                                    </p:set>
                                    <p:anim calcmode="lin" valueType="num">
                                      <p:cBhvr>
                                        <p:cTn id="7" dur="1000" fill="hold"/>
                                        <p:tgtEl>
                                          <p:spTgt spid="6246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62467"/>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62467"/>
                                        </p:tgtEl>
                                        <p:attrNameLst>
                                          <p:attrName>ppt_y</p:attrName>
                                        </p:attrNameLst>
                                      </p:cBhvr>
                                      <p:tavLst>
                                        <p:tav tm="0">
                                          <p:val>
                                            <p:strVal val="#ppt_y"/>
                                          </p:val>
                                        </p:tav>
                                        <p:tav tm="100000">
                                          <p:val>
                                            <p:strVal val="#ppt_y"/>
                                          </p:val>
                                        </p:tav>
                                      </p:tavLst>
                                    </p:anim>
                                    <p:animEffect transition="in" filter="fade">
                                      <p:cBhvr>
                                        <p:cTn id="10" dur="1000"/>
                                        <p:tgtEl>
                                          <p:spTgt spid="62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a:t>
            </a:r>
            <a:r>
              <a:rPr lang="en-US" dirty="0" err="1" smtClean="0"/>
              <a:t>cryptographY</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 gegen PKCS#1 (Version 1.5) – </a:t>
            </a:r>
            <a:r>
              <a:rPr lang="de-DE" dirty="0" err="1" smtClean="0"/>
              <a:t>Bleichenbacher</a:t>
            </a:r>
            <a:r>
              <a:rPr lang="de-DE" dirty="0" smtClean="0"/>
              <a:t> </a:t>
            </a:r>
            <a:r>
              <a:rPr lang="de-DE" dirty="0" err="1" smtClean="0"/>
              <a:t>Attack</a:t>
            </a:r>
            <a:endParaRPr lang="de-DE" dirty="0" smtClean="0"/>
          </a:p>
          <a:p>
            <a:pPr lvl="1">
              <a:buFont typeface="Wingdings" pitchFamily="2" charset="2"/>
              <a:buChar char="§"/>
            </a:pPr>
            <a:r>
              <a:rPr lang="de-DE" dirty="0" smtClean="0"/>
              <a:t>Chosen-</a:t>
            </a:r>
            <a:r>
              <a:rPr lang="de-DE" dirty="0" err="1" smtClean="0"/>
              <a:t>Ciphertext</a:t>
            </a:r>
            <a:r>
              <a:rPr lang="de-DE" dirty="0" smtClean="0"/>
              <a:t>-Angriff</a:t>
            </a:r>
          </a:p>
          <a:p>
            <a:pPr lvl="2">
              <a:buFont typeface="Wingdings" pitchFamily="2" charset="2"/>
              <a:buChar char="§"/>
            </a:pPr>
            <a:r>
              <a:rPr lang="de-DE" dirty="0" smtClean="0"/>
              <a:t>Idee: PKCS#1 definiert </a:t>
            </a:r>
            <a:r>
              <a:rPr lang="de-DE" b="1" dirty="0" smtClean="0"/>
              <a:t>0x00 0x02 </a:t>
            </a:r>
            <a:r>
              <a:rPr lang="de-DE" dirty="0" smtClean="0"/>
              <a:t>als Nachrichten-</a:t>
            </a:r>
            <a:r>
              <a:rPr lang="de-DE" dirty="0" err="1" smtClean="0"/>
              <a:t>Prefix</a:t>
            </a:r>
            <a:r>
              <a:rPr lang="de-DE" dirty="0" smtClean="0"/>
              <a:t> bei </a:t>
            </a:r>
            <a:r>
              <a:rPr lang="de-DE" dirty="0" err="1" smtClean="0"/>
              <a:t>Padding</a:t>
            </a:r>
            <a:endParaRPr lang="de-DE" dirty="0" smtClean="0"/>
          </a:p>
          <a:p>
            <a:pPr lvl="2">
              <a:buFont typeface="Wingdings" pitchFamily="2" charset="2"/>
              <a:buChar char="§"/>
            </a:pPr>
            <a:r>
              <a:rPr lang="de-DE" dirty="0" smtClean="0"/>
              <a:t>Einsatzbeispiel:</a:t>
            </a:r>
            <a:br>
              <a:rPr lang="de-DE" dirty="0" smtClean="0"/>
            </a:br>
            <a:r>
              <a:rPr lang="de-DE" dirty="0" err="1" smtClean="0"/>
              <a:t>Eavesdropping</a:t>
            </a:r>
            <a:r>
              <a:rPr lang="de-DE" dirty="0" smtClean="0"/>
              <a:t> des Austauschs eines Session-</a:t>
            </a:r>
            <a:r>
              <a:rPr lang="de-DE" dirty="0" err="1" smtClean="0"/>
              <a:t>Keys</a:t>
            </a:r>
            <a:r>
              <a:rPr lang="de-DE" dirty="0" smtClean="0"/>
              <a:t> in TLS</a:t>
            </a:r>
            <a:br>
              <a:rPr lang="de-DE" dirty="0" smtClean="0"/>
            </a:br>
            <a:r>
              <a:rPr lang="de-DE" dirty="0" smtClean="0"/>
              <a:t>(Session-Key &lt; RSA-Schlüssel)</a:t>
            </a:r>
          </a:p>
          <a:p>
            <a:pPr lvl="2">
              <a:buFont typeface="Wingdings" pitchFamily="2" charset="2"/>
              <a:buChar char="§"/>
            </a:pPr>
            <a:r>
              <a:rPr lang="de-DE" dirty="0" smtClean="0"/>
              <a:t>Methode:</a:t>
            </a:r>
          </a:p>
          <a:p>
            <a:pPr lvl="3">
              <a:buFont typeface="Wingdings" pitchFamily="2" charset="2"/>
              <a:buChar char="§"/>
            </a:pPr>
            <a:r>
              <a:rPr lang="de-DE" dirty="0" err="1" smtClean="0"/>
              <a:t>Ciphertext</a:t>
            </a:r>
            <a:r>
              <a:rPr lang="de-DE" dirty="0" smtClean="0"/>
              <a:t> anpassen, bis der Server beim Entschlüsseln einen Erfolg meldet</a:t>
            </a:r>
          </a:p>
          <a:p>
            <a:pPr lvl="3">
              <a:buFont typeface="Wingdings" pitchFamily="2" charset="2"/>
              <a:buChar char="§"/>
            </a:pPr>
            <a:r>
              <a:rPr lang="de-DE" dirty="0" smtClean="0"/>
              <a:t>Session-Key aus mitgelesenem Datenpaket entschlüsseln</a:t>
            </a:r>
          </a:p>
          <a:p>
            <a:pPr lvl="2">
              <a:buFont typeface="Wingdings" pitchFamily="2" charset="2"/>
              <a:buChar char="§"/>
            </a:pPr>
            <a:r>
              <a:rPr lang="de-DE" dirty="0" smtClean="0"/>
              <a:t>Komplexität: 30.000 – 130.000 Versuche bis zum Erfolg</a:t>
            </a:r>
            <a:br>
              <a:rPr lang="de-DE" dirty="0" smtClean="0"/>
            </a:br>
            <a:endParaRPr lang="de-DE" dirty="0" smtClean="0"/>
          </a:p>
          <a:p>
            <a:pPr lvl="2">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PKCS#3 – </a:t>
            </a:r>
            <a:r>
              <a:rPr lang="en-US" dirty="0" err="1" smtClean="0"/>
              <a:t>Diffie</a:t>
            </a:r>
            <a:r>
              <a:rPr lang="en-US" dirty="0" smtClean="0"/>
              <a:t>-Hellman Key Exchange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Standardisierung des DH-Schlüsseltauschs (vgl. TLS-Handshake Phase 1)</a:t>
            </a:r>
          </a:p>
          <a:p>
            <a:pPr lvl="1">
              <a:buFont typeface="Wingdings" pitchFamily="2" charset="2"/>
              <a:buChar char="§"/>
            </a:pPr>
            <a:r>
              <a:rPr lang="de-DE" dirty="0" smtClean="0"/>
              <a:t>Generierung der DH-Parameter durch eine dritte Instanz</a:t>
            </a:r>
          </a:p>
          <a:p>
            <a:pPr lvl="2">
              <a:buFont typeface="Wingdings" pitchFamily="2" charset="2"/>
              <a:buChar char="§"/>
            </a:pPr>
            <a:r>
              <a:rPr lang="de-DE" dirty="0" smtClean="0"/>
              <a:t>Wahl einer Primzahl p</a:t>
            </a:r>
          </a:p>
          <a:p>
            <a:pPr lvl="2">
              <a:buFont typeface="Wingdings" pitchFamily="2" charset="2"/>
              <a:buChar char="§"/>
            </a:pPr>
            <a:r>
              <a:rPr lang="de-DE" dirty="0" smtClean="0"/>
              <a:t>Wahl der Basis g mit 1 &lt; g &lt; p</a:t>
            </a:r>
          </a:p>
          <a:p>
            <a:pPr lvl="2">
              <a:buFont typeface="Wingdings" pitchFamily="2" charset="2"/>
              <a:buChar char="§"/>
            </a:pPr>
            <a:r>
              <a:rPr lang="de-DE" dirty="0" smtClean="0"/>
              <a:t>Optional: Wahl des Längen-Parameters l des </a:t>
            </a:r>
            <a:r>
              <a:rPr lang="de-DE" dirty="0" err="1" smtClean="0"/>
              <a:t>Secrets</a:t>
            </a:r>
            <a:endParaRPr lang="de-DE" dirty="0" smtClean="0"/>
          </a:p>
          <a:p>
            <a:pPr lvl="2">
              <a:buNone/>
            </a:pPr>
            <a:r>
              <a:rPr lang="de-DE" dirty="0" smtClean="0"/>
              <a:t>	(Wahl der Primzahl oder Länge des </a:t>
            </a:r>
            <a:r>
              <a:rPr lang="de-DE" dirty="0" err="1" smtClean="0"/>
              <a:t>Secrets</a:t>
            </a:r>
            <a:r>
              <a:rPr lang="de-DE" dirty="0" smtClean="0"/>
              <a:t> als Performance-Setting)</a:t>
            </a:r>
          </a:p>
          <a:p>
            <a:pPr lvl="1">
              <a:buFont typeface="Wingdings" pitchFamily="2" charset="2"/>
              <a:buChar char="§"/>
            </a:pPr>
            <a:r>
              <a:rPr lang="de-DE" dirty="0" smtClean="0"/>
              <a:t>DH – Phase I</a:t>
            </a:r>
          </a:p>
          <a:p>
            <a:pPr lvl="2">
              <a:buFont typeface="Wingdings" pitchFamily="2" charset="2"/>
              <a:buChar char="§"/>
            </a:pPr>
            <a:r>
              <a:rPr lang="de-DE" dirty="0" smtClean="0"/>
              <a:t>Erzeugung des </a:t>
            </a:r>
            <a:r>
              <a:rPr lang="de-DE" dirty="0" err="1" smtClean="0"/>
              <a:t>Secrets</a:t>
            </a:r>
            <a:r>
              <a:rPr lang="de-DE" dirty="0" smtClean="0"/>
              <a:t> pro Partner und </a:t>
            </a:r>
            <a:r>
              <a:rPr lang="de-DE" dirty="0" err="1" smtClean="0"/>
              <a:t>Octet</a:t>
            </a:r>
            <a:r>
              <a:rPr lang="de-DE" dirty="0" smtClean="0"/>
              <a:t>-</a:t>
            </a:r>
            <a:r>
              <a:rPr lang="de-DE" dirty="0" err="1" smtClean="0"/>
              <a:t>to</a:t>
            </a:r>
            <a:r>
              <a:rPr lang="de-DE" dirty="0" smtClean="0"/>
              <a:t>-String-Konvertierung</a:t>
            </a:r>
          </a:p>
          <a:p>
            <a:pPr lvl="1">
              <a:buFont typeface="Wingdings" pitchFamily="2" charset="2"/>
              <a:buChar char="§"/>
            </a:pPr>
            <a:r>
              <a:rPr lang="de-DE" dirty="0" smtClean="0"/>
              <a:t>DH – Phase II</a:t>
            </a:r>
          </a:p>
          <a:p>
            <a:pPr lvl="2">
              <a:buFont typeface="Wingdings" pitchFamily="2" charset="2"/>
              <a:buChar char="§"/>
            </a:pPr>
            <a:r>
              <a:rPr lang="de-DE" dirty="0" err="1" smtClean="0"/>
              <a:t>Exponentiation</a:t>
            </a:r>
            <a:r>
              <a:rPr lang="de-DE" dirty="0" smtClean="0"/>
              <a:t> des Partner-</a:t>
            </a:r>
            <a:r>
              <a:rPr lang="de-DE" dirty="0" err="1" smtClean="0"/>
              <a:t>Secrets</a:t>
            </a:r>
            <a:r>
              <a:rPr lang="de-DE" dirty="0" smtClean="0"/>
              <a:t> =&gt; Ableitung des PSK</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Historie</a:t>
            </a:r>
          </a:p>
          <a:p>
            <a:pPr lvl="1">
              <a:buFont typeface="Wingdings" pitchFamily="2" charset="2"/>
              <a:buChar char="§"/>
            </a:pPr>
            <a:r>
              <a:rPr lang="de-DE" dirty="0" smtClean="0"/>
              <a:t>Version 2 im September 2000</a:t>
            </a:r>
          </a:p>
          <a:p>
            <a:pPr lvl="1">
              <a:buFont typeface="Wingdings" pitchFamily="2" charset="2"/>
              <a:buChar char="§"/>
            </a:pPr>
            <a:r>
              <a:rPr lang="de-DE" dirty="0" smtClean="0"/>
              <a:t>NIST-Empfehlung im Jahr 2010</a:t>
            </a:r>
          </a:p>
          <a:p>
            <a:pPr lvl="1">
              <a:buFont typeface="Wingdings" pitchFamily="2" charset="2"/>
              <a:buChar char="§"/>
            </a:pPr>
            <a:r>
              <a:rPr lang="de-DE" dirty="0" smtClean="0"/>
              <a:t>Update zu RFC 8018 im Januar 2017</a:t>
            </a:r>
          </a:p>
          <a:p>
            <a:pPr>
              <a:buFont typeface="Wingdings" pitchFamily="2" charset="2"/>
              <a:buChar char="§"/>
            </a:pPr>
            <a:r>
              <a:rPr lang="de-DE" dirty="0" smtClean="0"/>
              <a:t>Password </a:t>
            </a:r>
            <a:r>
              <a:rPr lang="de-DE" dirty="0" err="1" smtClean="0"/>
              <a:t>based</a:t>
            </a:r>
            <a:r>
              <a:rPr lang="de-DE" dirty="0" smtClean="0"/>
              <a:t> </a:t>
            </a:r>
            <a:r>
              <a:rPr lang="de-DE" dirty="0" err="1" smtClean="0"/>
              <a:t>Cryptography</a:t>
            </a:r>
            <a:r>
              <a:rPr lang="de-DE" dirty="0" smtClean="0"/>
              <a:t> </a:t>
            </a:r>
            <a:r>
              <a:rPr lang="de-DE" dirty="0" err="1" smtClean="0"/>
              <a:t>Specification</a:t>
            </a:r>
            <a:endParaRPr lang="de-DE" dirty="0" smtClean="0"/>
          </a:p>
          <a:p>
            <a:pPr lvl="1">
              <a:buFont typeface="Wingdings" pitchFamily="2" charset="2"/>
              <a:buChar char="§"/>
            </a:pPr>
            <a:r>
              <a:rPr lang="de-DE" dirty="0" smtClean="0"/>
              <a:t>Ableitung eines kryptografischen Schlüssels aus einem Passwort</a:t>
            </a:r>
          </a:p>
          <a:p>
            <a:pPr lvl="1">
              <a:buFont typeface="Wingdings" pitchFamily="2" charset="2"/>
              <a:buChar char="§"/>
            </a:pPr>
            <a:r>
              <a:rPr lang="de-DE" dirty="0" smtClean="0"/>
              <a:t>Key-Derivation-</a:t>
            </a:r>
            <a:r>
              <a:rPr lang="de-DE" dirty="0" err="1" smtClean="0"/>
              <a:t>Function</a:t>
            </a:r>
            <a:r>
              <a:rPr lang="de-DE" dirty="0" smtClean="0"/>
              <a:t> (KDF) basierend auf kryptografischen Hashes</a:t>
            </a:r>
          </a:p>
          <a:p>
            <a:pPr lvl="1">
              <a:buFont typeface="Wingdings" pitchFamily="2" charset="2"/>
              <a:buChar char="§"/>
            </a:pPr>
            <a:r>
              <a:rPr lang="de-DE" dirty="0" smtClean="0"/>
              <a:t>Verwendung eines </a:t>
            </a:r>
            <a:r>
              <a:rPr lang="de-DE" dirty="0" err="1" smtClean="0"/>
              <a:t>Salts</a:t>
            </a:r>
            <a:endParaRPr lang="de-DE" dirty="0" smtClean="0"/>
          </a:p>
          <a:p>
            <a:pPr lvl="1">
              <a:buFont typeface="Wingdings" pitchFamily="2" charset="2"/>
              <a:buChar char="§"/>
            </a:pPr>
            <a:r>
              <a:rPr lang="de-DE" dirty="0" smtClean="0"/>
              <a:t>Variation in der Anzahl der Iterationen</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Verwendung eines </a:t>
            </a:r>
            <a:r>
              <a:rPr lang="de-DE" dirty="0" err="1" smtClean="0"/>
              <a:t>Salts</a:t>
            </a:r>
            <a:endParaRPr lang="de-DE" dirty="0" smtClean="0"/>
          </a:p>
          <a:p>
            <a:pPr lvl="1">
              <a:buFont typeface="Wingdings" pitchFamily="2" charset="2"/>
              <a:buChar char="§"/>
            </a:pPr>
            <a:r>
              <a:rPr lang="de-DE" dirty="0" smtClean="0"/>
              <a:t>DK = KDF(P, S)	; DK = </a:t>
            </a:r>
            <a:r>
              <a:rPr lang="de-DE" dirty="0" err="1" smtClean="0"/>
              <a:t>Derived</a:t>
            </a:r>
            <a:r>
              <a:rPr lang="de-DE" dirty="0" smtClean="0"/>
              <a:t> Key, P = Password, S = Salt</a:t>
            </a:r>
          </a:p>
          <a:p>
            <a:pPr lvl="1">
              <a:buFont typeface="Wingdings" pitchFamily="2" charset="2"/>
              <a:buChar char="§"/>
            </a:pPr>
            <a:r>
              <a:rPr lang="de-DE" dirty="0" smtClean="0"/>
              <a:t>Vorteile:</a:t>
            </a:r>
          </a:p>
          <a:p>
            <a:pPr lvl="2">
              <a:buFont typeface="Wingdings" pitchFamily="2" charset="2"/>
              <a:buChar char="§"/>
            </a:pPr>
            <a:r>
              <a:rPr lang="de-DE" dirty="0" err="1" smtClean="0"/>
              <a:t>Salts</a:t>
            </a:r>
            <a:r>
              <a:rPr lang="de-DE" dirty="0" smtClean="0"/>
              <a:t> erschweren die Vorberechnung sogenannter Rainbow-</a:t>
            </a:r>
            <a:r>
              <a:rPr lang="de-DE" dirty="0" err="1" smtClean="0"/>
              <a:t>Tables</a:t>
            </a:r>
            <a:r>
              <a:rPr lang="de-DE" dirty="0" smtClean="0"/>
              <a:t> für Hash-Verfahren</a:t>
            </a:r>
          </a:p>
          <a:p>
            <a:pPr lvl="2">
              <a:buFont typeface="Wingdings" pitchFamily="2" charset="2"/>
              <a:buChar char="§"/>
            </a:pPr>
            <a:r>
              <a:rPr lang="de-DE" dirty="0" err="1" smtClean="0"/>
              <a:t>Salts</a:t>
            </a:r>
            <a:r>
              <a:rPr lang="de-DE" dirty="0" smtClean="0"/>
              <a:t> verringern die Wahrscheinlichkeit von Kollisionen des Hash-Verfahrens</a:t>
            </a:r>
          </a:p>
          <a:p>
            <a:pPr lvl="1">
              <a:buFont typeface="Wingdings" pitchFamily="2" charset="2"/>
              <a:buChar char="§"/>
            </a:pPr>
            <a:r>
              <a:rPr lang="de-DE" dirty="0" smtClean="0"/>
              <a:t>Empfehlungen:</a:t>
            </a:r>
          </a:p>
          <a:p>
            <a:pPr lvl="2">
              <a:buFont typeface="Wingdings" pitchFamily="2" charset="2"/>
              <a:buChar char="§"/>
            </a:pPr>
            <a:r>
              <a:rPr lang="de-DE" dirty="0" smtClean="0"/>
              <a:t>Zufällige Wahl des </a:t>
            </a:r>
            <a:r>
              <a:rPr lang="de-DE" dirty="0" err="1" smtClean="0"/>
              <a:t>Salts</a:t>
            </a:r>
            <a:r>
              <a:rPr lang="de-DE" dirty="0" smtClean="0"/>
              <a:t> mit einer Länge von mindestens 64 Bit (8 Zeichen)</a:t>
            </a:r>
          </a:p>
          <a:p>
            <a:pPr lvl="2">
              <a:buFont typeface="Wingdings" pitchFamily="2" charset="2"/>
              <a:buChar char="§"/>
            </a:pPr>
            <a:r>
              <a:rPr lang="de-DE" dirty="0" smtClean="0"/>
              <a:t>Optional: Hinzufügen einer festen Bytefolge (z.B. des Zwecks des DK)</a:t>
            </a:r>
          </a:p>
          <a:p>
            <a:pPr lvl="3">
              <a:buFont typeface="Wingdings" pitchFamily="2" charset="2"/>
              <a:buChar char="§"/>
            </a:pPr>
            <a:r>
              <a:rPr lang="de-DE" dirty="0" smtClean="0"/>
              <a:t>Keine versehentliche Nutzung desselben </a:t>
            </a:r>
            <a:r>
              <a:rPr lang="de-DE" dirty="0" err="1" smtClean="0"/>
              <a:t>Salts</a:t>
            </a:r>
            <a:r>
              <a:rPr lang="de-DE" dirty="0" smtClean="0"/>
              <a:t> für unterschiedliche Zwecke</a:t>
            </a:r>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Anzahl der Iterationen</a:t>
            </a:r>
          </a:p>
          <a:p>
            <a:pPr lvl="1">
              <a:buFont typeface="Wingdings" pitchFamily="2" charset="2"/>
              <a:buChar char="§"/>
            </a:pPr>
            <a:r>
              <a:rPr lang="de-DE" dirty="0" smtClean="0"/>
              <a:t>DK = KDF(KDF(KDF(… KDF(P,S))) … )</a:t>
            </a:r>
          </a:p>
          <a:p>
            <a:pPr lvl="1">
              <a:buFont typeface="Wingdings" pitchFamily="2" charset="2"/>
              <a:buChar char="§"/>
            </a:pPr>
            <a:r>
              <a:rPr lang="de-DE" dirty="0" smtClean="0"/>
              <a:t>Vorteile:</a:t>
            </a:r>
          </a:p>
          <a:p>
            <a:pPr lvl="2">
              <a:buFont typeface="Wingdings" pitchFamily="2" charset="2"/>
              <a:buChar char="§"/>
            </a:pPr>
            <a:r>
              <a:rPr lang="de-DE" dirty="0" smtClean="0"/>
              <a:t>Erhöht die Komplexität der Berechnung eines Schlüssels</a:t>
            </a:r>
            <a:br>
              <a:rPr lang="de-DE" dirty="0" smtClean="0"/>
            </a:br>
            <a:r>
              <a:rPr lang="de-DE" dirty="0" smtClean="0"/>
              <a:t>(Stichwort: Bruteforce)</a:t>
            </a:r>
          </a:p>
          <a:p>
            <a:pPr lvl="2">
              <a:buFont typeface="Wingdings" pitchFamily="2" charset="2"/>
              <a:buChar char="§"/>
            </a:pPr>
            <a:r>
              <a:rPr lang="de-DE" dirty="0" smtClean="0"/>
              <a:t>c Iterationen erhöhen die Sicherheit des Schlüssels um log2(c)</a:t>
            </a:r>
          </a:p>
          <a:p>
            <a:pPr lvl="1">
              <a:buFont typeface="Wingdings" pitchFamily="2" charset="2"/>
              <a:buChar char="§"/>
            </a:pPr>
            <a:r>
              <a:rPr lang="de-DE" dirty="0" smtClean="0"/>
              <a:t>Empfehlungen</a:t>
            </a:r>
          </a:p>
          <a:p>
            <a:pPr lvl="2">
              <a:buFont typeface="Wingdings" pitchFamily="2" charset="2"/>
              <a:buChar char="§"/>
            </a:pPr>
            <a:r>
              <a:rPr lang="de-DE" dirty="0" smtClean="0"/>
              <a:t>NIST: </a:t>
            </a:r>
            <a:r>
              <a:rPr lang="en-US" dirty="0" smtClean="0"/>
              <a:t>[...] A minimum iteration count of 1,000 is recommended.  For especially critical keys, or for very powerful systems or systems where user-perceived performance is not critical, an iteration count of 10,000,000 may be appropriate.</a:t>
            </a:r>
            <a:endParaRPr lang="de-DE" dirty="0" smtClean="0"/>
          </a:p>
          <a:p>
            <a:pPr lvl="1">
              <a:buFont typeface="Wingdings" pitchFamily="2" charset="2"/>
              <a:buChar char="§"/>
            </a:pPr>
            <a:endParaRPr lang="de-DE" dirty="0" smtClean="0"/>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Key Derivation </a:t>
            </a:r>
            <a:r>
              <a:rPr lang="de-DE" dirty="0" err="1" smtClean="0"/>
              <a:t>Functions</a:t>
            </a:r>
            <a:endParaRPr lang="de-DE" dirty="0" smtClean="0"/>
          </a:p>
          <a:p>
            <a:pPr lvl="1">
              <a:buFont typeface="Wingdings" pitchFamily="2" charset="2"/>
              <a:buChar char="§"/>
            </a:pPr>
            <a:r>
              <a:rPr lang="de-DE" dirty="0" smtClean="0"/>
              <a:t>PBKDF1 und PBKDF2 (Password </a:t>
            </a:r>
            <a:r>
              <a:rPr lang="de-DE" dirty="0" err="1" smtClean="0"/>
              <a:t>Based</a:t>
            </a:r>
            <a:r>
              <a:rPr lang="de-DE" dirty="0" smtClean="0"/>
              <a:t> Key Derivation </a:t>
            </a:r>
            <a:r>
              <a:rPr lang="de-DE" dirty="0" err="1" smtClean="0"/>
              <a:t>Function</a:t>
            </a:r>
            <a:r>
              <a:rPr lang="de-DE" dirty="0" smtClean="0"/>
              <a:t>)</a:t>
            </a:r>
          </a:p>
          <a:p>
            <a:pPr lvl="1">
              <a:buFont typeface="Wingdings" pitchFamily="2" charset="2"/>
              <a:buChar char="§"/>
            </a:pPr>
            <a:endParaRPr lang="de-DE" dirty="0" smtClean="0"/>
          </a:p>
          <a:p>
            <a:pPr lvl="1">
              <a:buFont typeface="Wingdings" pitchFamily="2" charset="2"/>
              <a:buChar char="§"/>
            </a:pPr>
            <a:r>
              <a:rPr lang="de-DE" dirty="0" smtClean="0"/>
              <a:t>Ablauf:</a:t>
            </a:r>
          </a:p>
          <a:p>
            <a:pPr marL="774900" lvl="2" indent="-342900">
              <a:buFont typeface="+mj-lt"/>
              <a:buAutoNum type="arabicPeriod"/>
            </a:pPr>
            <a:r>
              <a:rPr lang="de-DE" dirty="0" smtClean="0"/>
              <a:t>Wahl von Salt s und Anzahl der Iterationen c</a:t>
            </a:r>
          </a:p>
          <a:p>
            <a:pPr marL="774900" lvl="2" indent="-342900">
              <a:buFont typeface="+mj-lt"/>
              <a:buAutoNum type="arabicPeriod"/>
            </a:pPr>
            <a:r>
              <a:rPr lang="de-DE" dirty="0" smtClean="0"/>
              <a:t>Wahl der Länge des resultierenden Schlüssels (</a:t>
            </a:r>
            <a:r>
              <a:rPr lang="de-DE" dirty="0" err="1" smtClean="0"/>
              <a:t>DKLen</a:t>
            </a:r>
            <a:r>
              <a:rPr lang="de-DE" dirty="0" smtClean="0"/>
              <a:t>)</a:t>
            </a:r>
          </a:p>
          <a:p>
            <a:pPr marL="774900" lvl="2" indent="-342900">
              <a:buFont typeface="+mj-lt"/>
              <a:buAutoNum type="arabicPeriod"/>
            </a:pPr>
            <a:r>
              <a:rPr lang="de-DE" dirty="0" smtClean="0"/>
              <a:t>Führe </a:t>
            </a:r>
            <a:r>
              <a:rPr lang="de-DE" dirty="0" err="1" smtClean="0"/>
              <a:t>KDF</a:t>
            </a:r>
            <a:r>
              <a:rPr lang="de-DE" baseline="50000" dirty="0" err="1" smtClean="0"/>
              <a:t>c</a:t>
            </a:r>
            <a:r>
              <a:rPr lang="de-DE" dirty="0" smtClean="0"/>
              <a:t> mit (P, S) durch und</a:t>
            </a:r>
          </a:p>
          <a:p>
            <a:pPr marL="774900" lvl="2" indent="-342900">
              <a:buFont typeface="+mj-lt"/>
              <a:buAutoNum type="arabicPeriod"/>
            </a:pPr>
            <a:r>
              <a:rPr lang="de-DE" dirty="0" smtClean="0"/>
              <a:t>Gebe den resultierenden Schlüssel (</a:t>
            </a:r>
            <a:r>
              <a:rPr lang="de-DE" dirty="0" err="1" smtClean="0"/>
              <a:t>Derived</a:t>
            </a:r>
            <a:r>
              <a:rPr lang="de-DE" dirty="0" smtClean="0"/>
              <a:t> Key) aus</a:t>
            </a:r>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49</a:t>
            </a:fld>
            <a:endParaRPr lang="de-DE"/>
          </a:p>
        </p:txBody>
      </p:sp>
      <p:sp>
        <p:nvSpPr>
          <p:cNvPr id="7" name="Rechteck 6"/>
          <p:cNvSpPr/>
          <p:nvPr/>
        </p:nvSpPr>
        <p:spPr>
          <a:xfrm rot="20740167">
            <a:off x="383656" y="1837040"/>
            <a:ext cx="1420004"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err="1" smtClean="0">
                <a:ln w="0"/>
                <a:solidFill>
                  <a:srgbClr val="FF0000"/>
                </a:solidFill>
                <a:effectLst>
                  <a:reflection blurRad="12700" stA="50000" endPos="50000" dist="5000" dir="5400000" sy="-100000" rotWithShape="0"/>
                </a:effectLst>
              </a:rPr>
              <a:t>Deprecated</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Asymmetrische Kryptographie</a:t>
            </a:r>
          </a:p>
          <a:p>
            <a:pPr lvl="1">
              <a:buFont typeface="Wingdings" pitchFamily="2" charset="2"/>
              <a:buChar char="§"/>
            </a:pPr>
            <a:r>
              <a:rPr lang="de-DE" dirty="0" smtClean="0"/>
              <a:t>Benötigt Schlüssel</a:t>
            </a:r>
            <a:r>
              <a:rPr lang="de-DE" b="1" dirty="0" smtClean="0"/>
              <a:t>paar</a:t>
            </a:r>
          </a:p>
          <a:p>
            <a:pPr lvl="2">
              <a:buFont typeface="Wingdings" pitchFamily="2" charset="2"/>
              <a:buChar char="§"/>
            </a:pPr>
            <a:r>
              <a:rPr lang="de-DE" dirty="0" smtClean="0"/>
              <a:t>Öffentlicher Schlüssel</a:t>
            </a:r>
          </a:p>
          <a:p>
            <a:pPr lvl="2">
              <a:buFont typeface="Wingdings" pitchFamily="2" charset="2"/>
              <a:buChar char="§"/>
            </a:pPr>
            <a:r>
              <a:rPr lang="de-DE" dirty="0" smtClean="0"/>
              <a:t>Privater Schlüssel</a:t>
            </a:r>
          </a:p>
          <a:p>
            <a:pPr lvl="2">
              <a:buFont typeface="Wingdings" pitchFamily="2" charset="2"/>
              <a:buChar char="§"/>
            </a:pPr>
            <a:r>
              <a:rPr lang="de-DE" dirty="0" smtClean="0"/>
              <a:t>Öffentlicher Schlüssel von privatem Schlüssel abgeleitet</a:t>
            </a:r>
          </a:p>
          <a:p>
            <a:pPr lvl="1">
              <a:buFont typeface="Wingdings" pitchFamily="2" charset="2"/>
              <a:buChar char="§"/>
            </a:pPr>
            <a:r>
              <a:rPr lang="de-DE" dirty="0" smtClean="0"/>
              <a:t>Bekannte Algorithmen</a:t>
            </a:r>
          </a:p>
          <a:p>
            <a:pPr lvl="2">
              <a:buFont typeface="Wingdings" pitchFamily="2" charset="2"/>
              <a:buChar char="§"/>
            </a:pPr>
            <a:r>
              <a:rPr lang="de-DE" dirty="0" smtClean="0"/>
              <a:t>DH (Diffie-Hellman; Schlüsseltausch)</a:t>
            </a:r>
          </a:p>
          <a:p>
            <a:pPr lvl="2">
              <a:buFont typeface="Wingdings" pitchFamily="2" charset="2"/>
              <a:buChar char="§"/>
            </a:pPr>
            <a:r>
              <a:rPr lang="de-DE" dirty="0" err="1" smtClean="0"/>
              <a:t>ElGamal</a:t>
            </a:r>
            <a:r>
              <a:rPr lang="de-DE" dirty="0" smtClean="0"/>
              <a:t> (</a:t>
            </a:r>
            <a:r>
              <a:rPr lang="de-DE" dirty="0" err="1" smtClean="0"/>
              <a:t>ElGamal</a:t>
            </a:r>
            <a:r>
              <a:rPr lang="de-DE" dirty="0" smtClean="0"/>
              <a:t>; Verschlüsseln &amp; Signieren)</a:t>
            </a:r>
          </a:p>
          <a:p>
            <a:pPr lvl="2">
              <a:buFont typeface="Wingdings" pitchFamily="2" charset="2"/>
              <a:buChar char="§"/>
            </a:pPr>
            <a:r>
              <a:rPr lang="de-DE" dirty="0" smtClean="0"/>
              <a:t>RSA (</a:t>
            </a:r>
            <a:r>
              <a:rPr lang="de-DE" dirty="0" err="1" smtClean="0"/>
              <a:t>Rivest</a:t>
            </a:r>
            <a:r>
              <a:rPr lang="de-DE" dirty="0" smtClean="0"/>
              <a:t>; Shamir; </a:t>
            </a:r>
            <a:r>
              <a:rPr lang="de-DE" dirty="0" err="1" smtClean="0"/>
              <a:t>Adleman</a:t>
            </a:r>
            <a:r>
              <a:rPr lang="de-DE" dirty="0" smtClean="0"/>
              <a:t>; Verschlüsseln &amp; Signieren)</a:t>
            </a:r>
          </a:p>
          <a:p>
            <a:pPr lvl="1">
              <a:buFont typeface="Wingdings" pitchFamily="2" charset="2"/>
              <a:buChar char="§"/>
            </a:pPr>
            <a:r>
              <a:rPr lang="de-DE" dirty="0" smtClean="0"/>
              <a:t>Quiz: Wer ist auf dem Foto?</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a:t>
            </a:fld>
            <a:endParaRPr lang="de-DE"/>
          </a:p>
        </p:txBody>
      </p:sp>
      <p:pic>
        <p:nvPicPr>
          <p:cNvPr id="7" name="Grafik 6" descr="me_and_adi_shamir.jpg"/>
          <p:cNvPicPr>
            <a:picLocks noChangeAspect="1"/>
          </p:cNvPicPr>
          <p:nvPr/>
        </p:nvPicPr>
        <p:blipFill>
          <a:blip r:embed="rId2" cstate="print"/>
          <a:stretch>
            <a:fillRect/>
          </a:stretch>
        </p:blipFill>
        <p:spPr>
          <a:xfrm>
            <a:off x="5526131" y="1080219"/>
            <a:ext cx="2754789" cy="3673052"/>
          </a:xfrm>
          <a:prstGeom prst="rect">
            <a:avLst/>
          </a:prstGeom>
          <a:ln w="25400">
            <a:solidFill>
              <a:schemeClr val="tx1"/>
            </a:solidFill>
          </a:ln>
        </p:spPr>
      </p:pic>
      <p:sp>
        <p:nvSpPr>
          <p:cNvPr id="8" name="Rechteck 7"/>
          <p:cNvSpPr/>
          <p:nvPr/>
        </p:nvSpPr>
        <p:spPr>
          <a:xfrm>
            <a:off x="2140911" y="4095030"/>
            <a:ext cx="91403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spc="0" dirty="0" smtClean="0">
                <a:ln w="0"/>
                <a:solidFill>
                  <a:srgbClr val="FF0000"/>
                </a:solidFill>
                <a:effectLst>
                  <a:reflection blurRad="12700" stA="50000" endPos="50000" dist="5000" dir="5400000" sy="-100000" rotWithShape="0"/>
                </a:effectLst>
                <a:latin typeface="+mj-lt"/>
              </a:rPr>
              <a:t>Shamir</a:t>
            </a:r>
            <a:endParaRPr lang="de-DE" b="1" spc="0" dirty="0">
              <a:ln w="0"/>
              <a:solidFill>
                <a:srgbClr val="FF0000"/>
              </a:solidFill>
              <a:effectLst>
                <a:reflection blurRad="12700" stA="50000" endPos="50000" dist="5000" dir="5400000" sy="-100000" rotWithShape="0"/>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6" presetClass="emph" presetSubtype="0" fill="hold" nodeType="afterEffect">
                                  <p:stCondLst>
                                    <p:cond delay="0"/>
                                  </p:stCondLst>
                                  <p:iterate type="lt">
                                    <p:tmPct val="0"/>
                                  </p:iterate>
                                  <p:childTnLst>
                                    <p:animScale>
                                      <p:cBhvr>
                                        <p:cTn id="13" dur="2000" fill="hold"/>
                                        <p:tgtEl>
                                          <p:spTgt spid="7"/>
                                        </p:tgtEl>
                                      </p:cBhvr>
                                      <p:by x="250000" y="250000"/>
                                    </p:animScale>
                                  </p:childTnLst>
                                </p:cTn>
                              </p:par>
                            </p:childTnLst>
                          </p:cTn>
                        </p:par>
                      </p:childTnLst>
                    </p:cTn>
                  </p:par>
                  <p:par>
                    <p:cTn id="14" fill="hold">
                      <p:stCondLst>
                        <p:cond delay="indefinite"/>
                      </p:stCondLst>
                      <p:childTnLst>
                        <p:par>
                          <p:cTn id="15" fill="hold">
                            <p:stCondLst>
                              <p:cond delay="0"/>
                            </p:stCondLst>
                            <p:childTnLst>
                              <p:par>
                                <p:cTn id="16" presetID="31" presetClass="exit" presetSubtype="0" fill="hold" nodeType="clickEffect">
                                  <p:stCondLst>
                                    <p:cond delay="0"/>
                                  </p:stCondLst>
                                  <p:iterate type="lt">
                                    <p:tmPct val="5000"/>
                                  </p:iterate>
                                  <p:childTnLst>
                                    <p:anim calcmode="lin" valueType="num">
                                      <p:cBhvr>
                                        <p:cTn id="17" dur="1000"/>
                                        <p:tgtEl>
                                          <p:spTgt spid="7"/>
                                        </p:tgtEl>
                                        <p:attrNameLst>
                                          <p:attrName>ppt_w</p:attrName>
                                        </p:attrNameLst>
                                      </p:cBhvr>
                                      <p:tavLst>
                                        <p:tav tm="0">
                                          <p:val>
                                            <p:strVal val="ppt_w"/>
                                          </p:val>
                                        </p:tav>
                                        <p:tav tm="100000">
                                          <p:val>
                                            <p:fltVal val="0"/>
                                          </p:val>
                                        </p:tav>
                                      </p:tavLst>
                                    </p:anim>
                                    <p:anim calcmode="lin" valueType="num">
                                      <p:cBhvr>
                                        <p:cTn id="18" dur="1000"/>
                                        <p:tgtEl>
                                          <p:spTgt spid="7"/>
                                        </p:tgtEl>
                                        <p:attrNameLst>
                                          <p:attrName>ppt_h</p:attrName>
                                        </p:attrNameLst>
                                      </p:cBhvr>
                                      <p:tavLst>
                                        <p:tav tm="0">
                                          <p:val>
                                            <p:strVal val="ppt_h"/>
                                          </p:val>
                                        </p:tav>
                                        <p:tav tm="100000">
                                          <p:val>
                                            <p:fltVal val="0"/>
                                          </p:val>
                                        </p:tav>
                                      </p:tavLst>
                                    </p:anim>
                                    <p:anim calcmode="lin" valueType="num">
                                      <p:cBhvr>
                                        <p:cTn id="19" dur="1000"/>
                                        <p:tgtEl>
                                          <p:spTgt spid="7"/>
                                        </p:tgtEl>
                                        <p:attrNameLst>
                                          <p:attrName>style.rotation</p:attrName>
                                        </p:attrNameLst>
                                      </p:cBhvr>
                                      <p:tavLst>
                                        <p:tav tm="0">
                                          <p:val>
                                            <p:fltVal val="0"/>
                                          </p:val>
                                        </p:tav>
                                        <p:tav tm="100000">
                                          <p:val>
                                            <p:fltVal val="90"/>
                                          </p:val>
                                        </p:tav>
                                      </p:tavLst>
                                    </p:anim>
                                    <p:animEffect transition="out" filter="fade">
                                      <p:cBhvr>
                                        <p:cTn id="20" dur="1000"/>
                                        <p:tgtEl>
                                          <p:spTgt spid="7"/>
                                        </p:tgtEl>
                                      </p:cBhvr>
                                    </p:animEffect>
                                    <p:set>
                                      <p:cBhvr>
                                        <p:cTn id="21" dur="1" fill="hold">
                                          <p:stCondLst>
                                            <p:cond delay="9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trips(down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PBKDF2</a:t>
            </a:r>
          </a:p>
          <a:p>
            <a:pPr lvl="1">
              <a:buFont typeface="Wingdings" pitchFamily="2" charset="2"/>
              <a:buChar char="§"/>
            </a:pPr>
            <a:r>
              <a:rPr lang="de-DE" dirty="0" smtClean="0"/>
              <a:t>KDF basiert auf Pseudozufallsfunktionen (PRF; z.B. Hash oder HMAC)</a:t>
            </a:r>
          </a:p>
          <a:p>
            <a:pPr lvl="1">
              <a:buFont typeface="Wingdings" pitchFamily="2" charset="2"/>
              <a:buChar char="§"/>
            </a:pPr>
            <a:r>
              <a:rPr lang="de-DE" dirty="0" smtClean="0"/>
              <a:t>DK wird aus allen Zwischenergebnissen der PRF erstellt (</a:t>
            </a:r>
            <a:r>
              <a:rPr lang="de-DE" dirty="0" err="1" smtClean="0"/>
              <a:t>concat</a:t>
            </a:r>
            <a:r>
              <a:rPr lang="de-DE" dirty="0" smtClean="0"/>
              <a:t>)</a:t>
            </a:r>
          </a:p>
          <a:p>
            <a:pPr lvl="2">
              <a:buFont typeface="Wingdings" pitchFamily="2" charset="2"/>
              <a:buChar char="§"/>
            </a:pPr>
            <a:r>
              <a:rPr lang="de-DE" dirty="0" smtClean="0"/>
              <a:t>Dabei ist </a:t>
            </a:r>
            <a:r>
              <a:rPr lang="de-DE" dirty="0" err="1" smtClean="0"/>
              <a:t>hlen</a:t>
            </a:r>
            <a:r>
              <a:rPr lang="de-DE" dirty="0" smtClean="0"/>
              <a:t> die Länge des resultierenden Hashes</a:t>
            </a:r>
          </a:p>
          <a:p>
            <a:pPr lvl="2">
              <a:buFont typeface="Wingdings" pitchFamily="2" charset="2"/>
              <a:buChar char="§"/>
            </a:pPr>
            <a:r>
              <a:rPr lang="de-DE" dirty="0" smtClean="0"/>
              <a:t>DK = T</a:t>
            </a:r>
            <a:r>
              <a:rPr lang="de-DE" baseline="-25000" dirty="0" smtClean="0"/>
              <a:t>1</a:t>
            </a:r>
            <a:r>
              <a:rPr lang="de-DE" dirty="0" smtClean="0"/>
              <a:t> || T</a:t>
            </a:r>
            <a:r>
              <a:rPr lang="de-DE" baseline="-25000" dirty="0" smtClean="0"/>
              <a:t>2</a:t>
            </a:r>
            <a:r>
              <a:rPr lang="de-DE" dirty="0" smtClean="0"/>
              <a:t> || … || </a:t>
            </a:r>
            <a:r>
              <a:rPr lang="de-DE" dirty="0" err="1" smtClean="0"/>
              <a:t>T</a:t>
            </a:r>
            <a:r>
              <a:rPr lang="de-DE" baseline="-25000" dirty="0" err="1" smtClean="0"/>
              <a:t>l</a:t>
            </a:r>
            <a:r>
              <a:rPr lang="de-DE" dirty="0" smtClean="0"/>
              <a:t> mit l = </a:t>
            </a:r>
            <a:r>
              <a:rPr lang="de-DE" dirty="0" err="1" smtClean="0"/>
              <a:t>DKLen</a:t>
            </a:r>
            <a:r>
              <a:rPr lang="de-DE" dirty="0" smtClean="0"/>
              <a:t> / </a:t>
            </a:r>
            <a:r>
              <a:rPr lang="de-DE" dirty="0" err="1" smtClean="0"/>
              <a:t>hlen</a:t>
            </a:r>
            <a:endParaRPr lang="de-DE" dirty="0" smtClean="0"/>
          </a:p>
          <a:p>
            <a:pPr lvl="2">
              <a:buFont typeface="Wingdings" pitchFamily="2" charset="2"/>
              <a:buChar char="§"/>
            </a:pPr>
            <a:r>
              <a:rPr lang="de-DE" dirty="0" err="1" smtClean="0"/>
              <a:t>T</a:t>
            </a:r>
            <a:r>
              <a:rPr lang="de-DE" baseline="-25000" dirty="0" err="1" smtClean="0"/>
              <a:t>x</a:t>
            </a:r>
            <a:r>
              <a:rPr lang="de-DE" dirty="0" smtClean="0"/>
              <a:t> = F (P, S, c, i), i = x und F = U</a:t>
            </a:r>
            <a:r>
              <a:rPr lang="de-DE" baseline="-25000" dirty="0" smtClean="0"/>
              <a:t>1</a:t>
            </a:r>
            <a:r>
              <a:rPr lang="de-DE" dirty="0" smtClean="0"/>
              <a:t>         U</a:t>
            </a:r>
            <a:r>
              <a:rPr lang="de-DE" baseline="-25000" dirty="0" smtClean="0"/>
              <a:t>2</a:t>
            </a:r>
            <a:r>
              <a:rPr lang="de-DE" dirty="0" smtClean="0"/>
              <a:t>         …        </a:t>
            </a:r>
            <a:r>
              <a:rPr lang="de-DE" dirty="0" err="1" smtClean="0"/>
              <a:t>U</a:t>
            </a:r>
            <a:r>
              <a:rPr lang="de-DE" baseline="-25000" dirty="0" err="1" smtClean="0"/>
              <a:t>c</a:t>
            </a:r>
            <a:r>
              <a:rPr lang="de-DE" dirty="0" smtClean="0"/>
              <a:t> mit</a:t>
            </a:r>
          </a:p>
          <a:p>
            <a:pPr lvl="3">
              <a:buFont typeface="Wingdings" pitchFamily="2" charset="2"/>
              <a:buChar char="§"/>
            </a:pPr>
            <a:r>
              <a:rPr lang="de-DE" dirty="0" smtClean="0"/>
              <a:t>U</a:t>
            </a:r>
            <a:r>
              <a:rPr lang="de-DE" baseline="-25000" dirty="0" smtClean="0"/>
              <a:t>1</a:t>
            </a:r>
            <a:r>
              <a:rPr lang="de-DE" dirty="0" smtClean="0"/>
              <a:t> = PRF(P, S || INT(i))</a:t>
            </a:r>
          </a:p>
          <a:p>
            <a:pPr lvl="3">
              <a:buFont typeface="Wingdings" pitchFamily="2" charset="2"/>
              <a:buChar char="§"/>
            </a:pPr>
            <a:r>
              <a:rPr lang="de-DE" dirty="0" smtClean="0"/>
              <a:t>U</a:t>
            </a:r>
            <a:r>
              <a:rPr lang="de-DE" baseline="-25000" dirty="0" smtClean="0"/>
              <a:t>2 </a:t>
            </a:r>
            <a:r>
              <a:rPr lang="de-DE" dirty="0" smtClean="0"/>
              <a:t>= PRF(P, U</a:t>
            </a:r>
            <a:r>
              <a:rPr lang="de-DE" baseline="-25000" dirty="0" smtClean="0"/>
              <a:t>1</a:t>
            </a:r>
            <a:r>
              <a:rPr lang="de-DE" dirty="0" smtClean="0"/>
              <a:t>)</a:t>
            </a:r>
          </a:p>
          <a:p>
            <a:pPr lvl="3">
              <a:buFont typeface="Wingdings" pitchFamily="2" charset="2"/>
              <a:buChar char="§"/>
            </a:pPr>
            <a:r>
              <a:rPr lang="de-DE" dirty="0" smtClean="0"/>
              <a:t>…</a:t>
            </a:r>
          </a:p>
          <a:p>
            <a:pPr lvl="3">
              <a:buFont typeface="Wingdings" pitchFamily="2" charset="2"/>
              <a:buChar char="§"/>
            </a:pPr>
            <a:r>
              <a:rPr lang="de-DE" dirty="0" err="1" smtClean="0"/>
              <a:t>U</a:t>
            </a:r>
            <a:r>
              <a:rPr lang="de-DE" baseline="-25000" dirty="0" err="1" smtClean="0"/>
              <a:t>c</a:t>
            </a:r>
            <a:r>
              <a:rPr lang="de-DE" dirty="0" smtClean="0"/>
              <a:t> = PRF(P, U</a:t>
            </a:r>
            <a:r>
              <a:rPr lang="de-DE" baseline="-25000" dirty="0" smtClean="0"/>
              <a:t>c-1</a:t>
            </a:r>
            <a:r>
              <a:rPr lang="de-DE" dirty="0" smtClean="0"/>
              <a:t>)</a:t>
            </a:r>
          </a:p>
        </p:txBody>
      </p:sp>
      <p:sp>
        <p:nvSpPr>
          <p:cNvPr id="4" name="Datumsplatzhalter 3"/>
          <p:cNvSpPr>
            <a:spLocks noGrp="1"/>
          </p:cNvSpPr>
          <p:nvPr>
            <p:ph type="dt" sz="half" idx="10"/>
          </p:nvPr>
        </p:nvSpPr>
        <p:spPr/>
        <p:txBody>
          <a:bodyPr/>
          <a:lstStyle/>
          <a:p>
            <a:r>
              <a:rPr lang="de-DE" smtClean="0"/>
              <a:t>24. April / 8. Mai 2023</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50</a:t>
            </a:fld>
            <a:endParaRPr lang="de-DE"/>
          </a:p>
        </p:txBody>
      </p:sp>
      <p:grpSp>
        <p:nvGrpSpPr>
          <p:cNvPr id="23" name="Gruppieren 22"/>
          <p:cNvGrpSpPr/>
          <p:nvPr/>
        </p:nvGrpSpPr>
        <p:grpSpPr>
          <a:xfrm>
            <a:off x="4104456" y="2851844"/>
            <a:ext cx="1656184" cy="738664"/>
            <a:chOff x="4104456" y="2851844"/>
            <a:chExt cx="1656184" cy="738664"/>
          </a:xfrm>
        </p:grpSpPr>
        <p:grpSp>
          <p:nvGrpSpPr>
            <p:cNvPr id="10" name="Gruppieren 9"/>
            <p:cNvGrpSpPr/>
            <p:nvPr/>
          </p:nvGrpSpPr>
          <p:grpSpPr>
            <a:xfrm>
              <a:off x="4104456" y="2851844"/>
              <a:ext cx="306174" cy="738664"/>
              <a:chOff x="6624736" y="3211884"/>
              <a:chExt cx="306174" cy="738664"/>
            </a:xfrm>
          </p:grpSpPr>
          <p:sp>
            <p:nvSpPr>
              <p:cNvPr id="8" name="Ellipse 7"/>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9" name="Textfeld 8"/>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nvGrpSpPr>
            <p:cNvPr id="11" name="Gruppieren 10"/>
            <p:cNvGrpSpPr/>
            <p:nvPr/>
          </p:nvGrpSpPr>
          <p:grpSpPr>
            <a:xfrm>
              <a:off x="4752528" y="2851844"/>
              <a:ext cx="306174" cy="738664"/>
              <a:chOff x="6624736" y="3211884"/>
              <a:chExt cx="306174" cy="738664"/>
            </a:xfrm>
          </p:grpSpPr>
          <p:sp>
            <p:nvSpPr>
              <p:cNvPr id="12" name="Ellipse 11"/>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3" name="Textfeld 12"/>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nvGrpSpPr>
            <p:cNvPr id="14" name="Gruppieren 13"/>
            <p:cNvGrpSpPr/>
            <p:nvPr/>
          </p:nvGrpSpPr>
          <p:grpSpPr>
            <a:xfrm>
              <a:off x="5454466" y="2851844"/>
              <a:ext cx="306174" cy="738664"/>
              <a:chOff x="6624736" y="3211884"/>
              <a:chExt cx="306174" cy="738664"/>
            </a:xfrm>
          </p:grpSpPr>
          <p:sp>
            <p:nvSpPr>
              <p:cNvPr id="15" name="Ellipse 14"/>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6" name="Textfeld 15"/>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grpSp>
        <p:nvGrpSpPr>
          <p:cNvPr id="21" name="Gruppieren 20"/>
          <p:cNvGrpSpPr/>
          <p:nvPr/>
        </p:nvGrpSpPr>
        <p:grpSpPr>
          <a:xfrm>
            <a:off x="7560840" y="2851844"/>
            <a:ext cx="794261" cy="738664"/>
            <a:chOff x="7560840" y="3240459"/>
            <a:chExt cx="794261" cy="738664"/>
          </a:xfrm>
        </p:grpSpPr>
        <p:grpSp>
          <p:nvGrpSpPr>
            <p:cNvPr id="17" name="Gruppieren 16"/>
            <p:cNvGrpSpPr/>
            <p:nvPr/>
          </p:nvGrpSpPr>
          <p:grpSpPr>
            <a:xfrm>
              <a:off x="7560840" y="3240459"/>
              <a:ext cx="306174" cy="738664"/>
              <a:chOff x="6624736" y="3211884"/>
              <a:chExt cx="306174" cy="738664"/>
            </a:xfrm>
          </p:grpSpPr>
          <p:sp>
            <p:nvSpPr>
              <p:cNvPr id="18" name="Ellipse 17"/>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9" name="Textfeld 18"/>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sp>
          <p:nvSpPr>
            <p:cNvPr id="20" name="Textfeld 19"/>
            <p:cNvSpPr txBox="1"/>
            <p:nvPr/>
          </p:nvSpPr>
          <p:spPr>
            <a:xfrm>
              <a:off x="7920880" y="3528491"/>
              <a:ext cx="434221" cy="215444"/>
            </a:xfrm>
            <a:prstGeom prst="rect">
              <a:avLst/>
            </a:prstGeom>
            <a:noFill/>
          </p:spPr>
          <p:txBody>
            <a:bodyPr wrap="none" lIns="0" tIns="0" rIns="0" bIns="0" rtlCol="0">
              <a:spAutoFit/>
            </a:bodyPr>
            <a:lstStyle/>
            <a:p>
              <a:pPr marL="216000" indent="-216000">
                <a:spcAft>
                  <a:spcPts val="420"/>
                </a:spcAft>
              </a:pPr>
              <a:r>
                <a:rPr lang="de-DE" sz="1400" dirty="0" smtClean="0">
                  <a:solidFill>
                    <a:schemeClr val="accent2"/>
                  </a:solidFill>
                </a:rPr>
                <a:t>= XOR</a:t>
              </a:r>
            </a:p>
          </p:txBody>
        </p:sp>
      </p:grpSp>
      <p:sp>
        <p:nvSpPr>
          <p:cNvPr id="22" name="Rechteck 21"/>
          <p:cNvSpPr/>
          <p:nvPr/>
        </p:nvSpPr>
        <p:spPr>
          <a:xfrm rot="20957070">
            <a:off x="2658789" y="3734088"/>
            <a:ext cx="456984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Rekursion verhindert </a:t>
            </a:r>
            <a:r>
              <a:rPr lang="de-DE" b="1" cap="all" spc="0" dirty="0" err="1" smtClean="0">
                <a:ln w="0"/>
                <a:solidFill>
                  <a:srgbClr val="FF0000"/>
                </a:solidFill>
                <a:effectLst>
                  <a:reflection blurRad="12700" stA="50000" endPos="50000" dist="5000" dir="5400000" sy="-100000" rotWithShape="0"/>
                </a:effectLst>
              </a:rPr>
              <a:t>Parallelisierung</a:t>
            </a:r>
            <a:r>
              <a:rPr lang="de-DE" b="1" cap="all" spc="0" dirty="0" smtClean="0">
                <a:ln w="0"/>
                <a:solidFill>
                  <a:srgbClr val="FF0000"/>
                </a:solidFill>
                <a:effectLst>
                  <a:reflection blurRad="12700" stA="50000" endPos="50000" dist="5000" dir="5400000" sy="-100000" rotWithShape="0"/>
                </a:effectLst>
              </a:rPr>
              <a:t>!</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14" presetClass="entr" presetSubtype="1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52"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Scale>
                                      <p:cBhvr>
                                        <p:cTn id="4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1"/>
                                        </p:tgtEl>
                                        <p:attrNameLst>
                                          <p:attrName>ppt_x</p:attrName>
                                          <p:attrName>ppt_y</p:attrName>
                                        </p:attrNameLst>
                                      </p:cBhvr>
                                    </p:animMotion>
                                    <p:animEffect transition="in" filter="fade">
                                      <p:cBhvr>
                                        <p:cTn id="48" dur="1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additive="base">
                                        <p:cTn id="7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7" presetClass="entr" presetSubtype="0" fill="hold" grpId="0" nodeType="clickEffect">
                                  <p:stCondLst>
                                    <p:cond delay="0"/>
                                  </p:stCondLst>
                                  <p:iterate type="lt">
                                    <p:tmPct val="50000"/>
                                  </p:iterate>
                                  <p:childTnLst>
                                    <p:set>
                                      <p:cBhvr>
                                        <p:cTn id="76" dur="1" fill="hold">
                                          <p:stCondLst>
                                            <p:cond delay="0"/>
                                          </p:stCondLst>
                                        </p:cTn>
                                        <p:tgtEl>
                                          <p:spTgt spid="22"/>
                                        </p:tgtEl>
                                        <p:attrNameLst>
                                          <p:attrName>style.visibility</p:attrName>
                                        </p:attrNameLst>
                                      </p:cBhvr>
                                      <p:to>
                                        <p:strVal val="visible"/>
                                      </p:to>
                                    </p:set>
                                    <p:anim calcmode="discrete" valueType="clr">
                                      <p:cBhvr override="childStyle">
                                        <p:cTn id="77"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78" dur="80"/>
                                        <p:tgtEl>
                                          <p:spTgt spid="22"/>
                                        </p:tgtEl>
                                        <p:attrNameLst>
                                          <p:attrName>fillcolor</p:attrName>
                                        </p:attrNameLst>
                                      </p:cBhvr>
                                      <p:tavLst>
                                        <p:tav tm="0">
                                          <p:val>
                                            <p:clrVal>
                                              <a:schemeClr val="accent2"/>
                                            </p:clrVal>
                                          </p:val>
                                        </p:tav>
                                        <p:tav tm="50000">
                                          <p:val>
                                            <p:clrVal>
                                              <a:schemeClr val="hlink"/>
                                            </p:clrVal>
                                          </p:val>
                                        </p:tav>
                                      </p:tavLst>
                                    </p:anim>
                                    <p:set>
                                      <p:cBhvr>
                                        <p:cTn id="79" dur="80"/>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PBES1/PBES2 (Password </a:t>
            </a:r>
            <a:r>
              <a:rPr lang="de-DE" dirty="0" err="1" smtClean="0"/>
              <a:t>Based</a:t>
            </a:r>
            <a:r>
              <a:rPr lang="de-DE" dirty="0" smtClean="0"/>
              <a:t> Encryption </a:t>
            </a:r>
            <a:r>
              <a:rPr lang="de-DE" dirty="0" err="1" smtClean="0"/>
              <a:t>Scheme</a:t>
            </a:r>
            <a:r>
              <a:rPr lang="de-DE" dirty="0" smtClean="0"/>
              <a:t>)</a:t>
            </a:r>
          </a:p>
          <a:p>
            <a:pPr lvl="1">
              <a:buFont typeface="Wingdings" pitchFamily="2" charset="2"/>
              <a:buChar char="§"/>
            </a:pPr>
            <a:r>
              <a:rPr lang="de-DE" dirty="0" smtClean="0"/>
              <a:t>Kombiniert die Verschlüsselung einer Nachricht m mit dem Schlüssel aus der entsprechenden PBKDF1/2</a:t>
            </a:r>
          </a:p>
          <a:p>
            <a:pPr lvl="1">
              <a:buFont typeface="Wingdings" pitchFamily="2" charset="2"/>
              <a:buChar char="§"/>
            </a:pPr>
            <a:r>
              <a:rPr lang="de-DE" dirty="0" smtClean="0"/>
              <a:t>Verschlüsselung mit beliebigem Verfahren, z.B. Blockchiffre (DES oder RC2)</a:t>
            </a:r>
          </a:p>
          <a:p>
            <a:pPr lvl="1">
              <a:buFont typeface="Wingdings" pitchFamily="2" charset="2"/>
              <a:buChar char="§"/>
            </a:pPr>
            <a:r>
              <a:rPr lang="de-DE" dirty="0" smtClean="0"/>
              <a:t>Parameter (Beispiel für </a:t>
            </a:r>
            <a:r>
              <a:rPr lang="de-DE" dirty="0" err="1" smtClean="0"/>
              <a:t>DKLen</a:t>
            </a:r>
            <a:r>
              <a:rPr lang="de-DE" dirty="0" smtClean="0"/>
              <a:t>=32):</a:t>
            </a:r>
          </a:p>
          <a:p>
            <a:pPr lvl="2">
              <a:buFont typeface="Wingdings" pitchFamily="2" charset="2"/>
              <a:buChar char="§"/>
            </a:pPr>
            <a:r>
              <a:rPr lang="de-DE" dirty="0" smtClean="0"/>
              <a:t>K = DK</a:t>
            </a:r>
            <a:r>
              <a:rPr lang="de-DE" baseline="-25000" dirty="0" smtClean="0"/>
              <a:t>0..15</a:t>
            </a:r>
          </a:p>
          <a:p>
            <a:pPr lvl="2">
              <a:buFont typeface="Wingdings" pitchFamily="2" charset="2"/>
              <a:buChar char="§"/>
            </a:pPr>
            <a:r>
              <a:rPr lang="de-DE" dirty="0" smtClean="0"/>
              <a:t>IV = DK</a:t>
            </a:r>
            <a:r>
              <a:rPr lang="de-DE" baseline="-25000" dirty="0" smtClean="0"/>
              <a:t>16..31</a:t>
            </a:r>
          </a:p>
          <a:p>
            <a:pPr lvl="2">
              <a:buFont typeface="Wingdings" pitchFamily="2" charset="2"/>
              <a:buChar char="§"/>
            </a:pPr>
            <a:r>
              <a:rPr lang="de-DE" dirty="0" err="1" smtClean="0"/>
              <a:t>Padding</a:t>
            </a:r>
            <a:r>
              <a:rPr lang="de-DE" dirty="0" smtClean="0"/>
              <a:t> (aufgefüllt mit 01,0202,…, 08</a:t>
            </a:r>
            <a:r>
              <a:rPr lang="de-DE" baseline="50000" dirty="0" smtClean="0"/>
              <a:t>8</a:t>
            </a:r>
            <a:r>
              <a:rPr lang="de-DE" dirty="0" smtClean="0"/>
              <a:t>, … nach Anzahl benötigter Zeichen) </a:t>
            </a:r>
          </a:p>
          <a:p>
            <a:pPr>
              <a:buNone/>
            </a:pPr>
            <a:r>
              <a:rPr lang="de-DE" dirty="0" smtClean="0"/>
              <a:t>PBMAC (Password </a:t>
            </a:r>
            <a:r>
              <a:rPr lang="de-DE" dirty="0" err="1" smtClean="0"/>
              <a:t>Based</a:t>
            </a:r>
            <a:r>
              <a:rPr lang="de-DE" dirty="0" smtClean="0"/>
              <a:t> Message Authentication Code)</a:t>
            </a:r>
          </a:p>
          <a:p>
            <a:pPr lvl="1">
              <a:buFont typeface="Wingdings" pitchFamily="2" charset="2"/>
              <a:buChar char="§"/>
            </a:pPr>
            <a:r>
              <a:rPr lang="de-DE" dirty="0" smtClean="0"/>
              <a:t>MAC-Berechnung analog zu PBES basierend auf unterliegender MAC-Funktion</a:t>
            </a:r>
          </a:p>
          <a:p>
            <a:pPr lvl="2">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PKCS#6 – Extended </a:t>
            </a:r>
            <a:r>
              <a:rPr lang="de-DE" dirty="0" err="1" smtClean="0"/>
              <a:t>Certificate</a:t>
            </a:r>
            <a:r>
              <a:rPr lang="de-DE" dirty="0" smtClean="0"/>
              <a:t> Syntax</a:t>
            </a:r>
            <a:endParaRPr lang="de-DE" dirty="0"/>
          </a:p>
        </p:txBody>
      </p:sp>
      <p:sp>
        <p:nvSpPr>
          <p:cNvPr id="3" name="Inhaltsplatzhalter 2"/>
          <p:cNvSpPr>
            <a:spLocks noGrp="1"/>
          </p:cNvSpPr>
          <p:nvPr>
            <p:ph idx="1"/>
          </p:nvPr>
        </p:nvSpPr>
        <p:spPr/>
        <p:txBody>
          <a:bodyPr/>
          <a:lstStyle/>
          <a:p>
            <a:pPr>
              <a:buNone/>
            </a:pPr>
            <a:r>
              <a:rPr lang="de-DE" dirty="0" smtClean="0"/>
              <a:t>Definiert Erweiterungen zu X.509-Zertifikaten</a:t>
            </a:r>
          </a:p>
          <a:p>
            <a:pPr lvl="1">
              <a:buFont typeface="Wingdings" pitchFamily="2" charset="2"/>
              <a:buChar char="§"/>
            </a:pPr>
            <a:r>
              <a:rPr lang="de-DE" dirty="0" smtClean="0"/>
              <a:t>Aktuelle Version 1.5 (November 1993)</a:t>
            </a:r>
          </a:p>
          <a:p>
            <a:pPr lvl="1">
              <a:buFont typeface="Wingdings" pitchFamily="2" charset="2"/>
              <a:buChar char="§"/>
            </a:pPr>
            <a:r>
              <a:rPr lang="de-DE" dirty="0" smtClean="0"/>
              <a:t>Erlaubt das (beliebige) Hinzufügen von Informationen zu X.509-Strukturen</a:t>
            </a:r>
          </a:p>
          <a:p>
            <a:pPr lvl="2">
              <a:buFont typeface="Wingdings" pitchFamily="2" charset="2"/>
              <a:buChar char="§"/>
            </a:pPr>
            <a:r>
              <a:rPr lang="de-DE" dirty="0" smtClean="0"/>
              <a:t>Genutzt etwa für E-Mail-Adressen</a:t>
            </a:r>
          </a:p>
          <a:p>
            <a:pPr lvl="1">
              <a:buFont typeface="Wingdings" pitchFamily="2" charset="2"/>
              <a:buChar char="§"/>
            </a:pPr>
            <a:r>
              <a:rPr lang="de-DE" dirty="0" smtClean="0"/>
              <a:t>Definiert die Zertifizierung (Signatur) hinzugefügter Informationen</a:t>
            </a:r>
          </a:p>
          <a:p>
            <a:pPr lvl="1">
              <a:buFont typeface="Wingdings" pitchFamily="2" charset="2"/>
              <a:buChar char="§"/>
            </a:pPr>
            <a:endParaRPr lang="de-DE" dirty="0" smtClean="0"/>
          </a:p>
          <a:p>
            <a:pPr lvl="1">
              <a:buFont typeface="Wingdings" pitchFamily="2" charset="2"/>
              <a:buChar char="§"/>
            </a:pPr>
            <a:r>
              <a:rPr lang="de-DE" dirty="0" smtClean="0"/>
              <a:t>                           seit X.509V3</a:t>
            </a:r>
          </a:p>
        </p:txBody>
      </p:sp>
      <p:sp>
        <p:nvSpPr>
          <p:cNvPr id="4" name="Datumsplatzhalter 3"/>
          <p:cNvSpPr>
            <a:spLocks noGrp="1"/>
          </p:cNvSpPr>
          <p:nvPr>
            <p:ph type="dt" sz="half" idx="10"/>
          </p:nvPr>
        </p:nvSpPr>
        <p:spPr/>
        <p:txBody>
          <a:bodyPr/>
          <a:lstStyle/>
          <a:p>
            <a:r>
              <a:rPr lang="de-DE" smtClean="0"/>
              <a:t>24. April / 8. Mai 2023</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52</a:t>
            </a:fld>
            <a:endParaRPr lang="de-DE"/>
          </a:p>
        </p:txBody>
      </p:sp>
      <p:sp>
        <p:nvSpPr>
          <p:cNvPr id="7" name="Rechteck 6"/>
          <p:cNvSpPr/>
          <p:nvPr/>
        </p:nvSpPr>
        <p:spPr>
          <a:xfrm>
            <a:off x="648072" y="3538016"/>
            <a:ext cx="1420004"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err="1" smtClean="0">
                <a:ln w="0"/>
                <a:solidFill>
                  <a:srgbClr val="FF0000"/>
                </a:solidFill>
                <a:effectLst>
                  <a:reflection blurRad="12700" stA="50000" endPos="50000" dist="5000" dir="5400000" sy="-100000" rotWithShape="0"/>
                </a:effectLst>
              </a:rPr>
              <a:t>Deprecated</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7"/>
                                        </p:tgtEl>
                                        <p:attrNameLst>
                                          <p:attrName>style.visibility</p:attrName>
                                        </p:attrNameLst>
                                      </p:cBhvr>
                                      <p:to>
                                        <p:strVal val="visible"/>
                                      </p:to>
                                    </p:set>
                                    <p:anim calcmode="discrete" valueType="clr">
                                      <p:cBhvr override="childStyle">
                                        <p:cTn id="3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7"/>
                                        </p:tgtEl>
                                        <p:attrNameLst>
                                          <p:attrName>fillcolor</p:attrName>
                                        </p:attrNameLst>
                                      </p:cBhvr>
                                      <p:tavLst>
                                        <p:tav tm="0">
                                          <p:val>
                                            <p:clrVal>
                                              <a:schemeClr val="accent2"/>
                                            </p:clrVal>
                                          </p:val>
                                        </p:tav>
                                        <p:tav tm="50000">
                                          <p:val>
                                            <p:clrVal>
                                              <a:schemeClr val="hlink"/>
                                            </p:clrVal>
                                          </p:val>
                                        </p:tav>
                                      </p:tavLst>
                                    </p:anim>
                                    <p:set>
                                      <p:cBhvr>
                                        <p:cTn id="39" dur="80"/>
                                        <p:tgtEl>
                                          <p:spTgt spid="7"/>
                                        </p:tgtEl>
                                        <p:attrNameLst>
                                          <p:attrName>fill.type</p:attrName>
                                        </p:attrNameLst>
                                      </p:cBhvr>
                                      <p:to>
                                        <p:strVal val="solid"/>
                                      </p:to>
                                    </p:set>
                                  </p:childTnLst>
                                </p:cTn>
                              </p:par>
                            </p:childTnLst>
                          </p:cTn>
                        </p:par>
                        <p:par>
                          <p:cTn id="40" fill="hold">
                            <p:stCondLst>
                              <p:cond delay="440"/>
                            </p:stCondLst>
                            <p:childTnLst>
                              <p:par>
                                <p:cTn id="41" presetID="2" presetClass="entr" presetSubtype="4"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PKCS#7 – Cryptographic message syntax</a:t>
            </a:r>
            <a:endParaRPr lang="de-DE" dirty="0"/>
          </a:p>
        </p:txBody>
      </p:sp>
      <p:sp>
        <p:nvSpPr>
          <p:cNvPr id="3" name="Inhaltsplatzhalter 2"/>
          <p:cNvSpPr>
            <a:spLocks noGrp="1"/>
          </p:cNvSpPr>
          <p:nvPr>
            <p:ph idx="1"/>
          </p:nvPr>
        </p:nvSpPr>
        <p:spPr/>
        <p:txBody>
          <a:bodyPr/>
          <a:lstStyle/>
          <a:p>
            <a:pPr>
              <a:buNone/>
            </a:pPr>
            <a:r>
              <a:rPr lang="de-DE" dirty="0" smtClean="0"/>
              <a:t>Als RFC 2315 veröffentlicht im März 1998</a:t>
            </a:r>
          </a:p>
          <a:p>
            <a:pPr lvl="1">
              <a:buFont typeface="Wingdings" pitchFamily="2" charset="2"/>
              <a:buChar char="§"/>
            </a:pPr>
            <a:r>
              <a:rPr lang="de-DE" dirty="0" smtClean="0"/>
              <a:t>Syntax für Daten, auf denen Kryptografie angewandt wurde</a:t>
            </a:r>
          </a:p>
          <a:p>
            <a:pPr lvl="1">
              <a:buFont typeface="Wingdings" pitchFamily="2" charset="2"/>
              <a:buChar char="§"/>
            </a:pPr>
            <a:r>
              <a:rPr lang="de-DE" dirty="0" smtClean="0"/>
              <a:t>Grundlage für die Verschlüsselung und Digitale Signatur von Nachrichten</a:t>
            </a:r>
          </a:p>
          <a:p>
            <a:pPr lvl="1">
              <a:buFont typeface="Wingdings" pitchFamily="2" charset="2"/>
              <a:buChar char="§"/>
            </a:pPr>
            <a:r>
              <a:rPr lang="de-DE" dirty="0" smtClean="0"/>
              <a:t>Basiert auf Zertifikaten aus Public-Key-Infrastrukturen (PKI)</a:t>
            </a:r>
          </a:p>
          <a:p>
            <a:pPr lvl="1">
              <a:buFont typeface="Wingdings" pitchFamily="2" charset="2"/>
              <a:buChar char="§"/>
            </a:pPr>
            <a:r>
              <a:rPr lang="de-DE" dirty="0" smtClean="0"/>
              <a:t>Anwendung: S/MIME, </a:t>
            </a:r>
            <a:r>
              <a:rPr lang="de-DE" dirty="0" err="1" smtClean="0"/>
              <a:t>OpenSSL</a:t>
            </a:r>
            <a:r>
              <a:rPr lang="de-DE" dirty="0" smtClean="0"/>
              <a:t>-Verschlüsselung, PKCS#12</a:t>
            </a:r>
          </a:p>
          <a:p>
            <a:pPr lvl="1">
              <a:buFont typeface="Wingdings" pitchFamily="2" charset="2"/>
              <a:buChar char="§"/>
            </a:pPr>
            <a:r>
              <a:rPr lang="de-DE" dirty="0" smtClean="0"/>
              <a:t>Definiert sechs Inhaltstypen:</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53</a:t>
            </a:fld>
            <a:endParaRPr lang="de-DE"/>
          </a:p>
        </p:txBody>
      </p:sp>
      <p:sp>
        <p:nvSpPr>
          <p:cNvPr id="9" name="Textfeld 8"/>
          <p:cNvSpPr txBox="1"/>
          <p:nvPr/>
        </p:nvSpPr>
        <p:spPr>
          <a:xfrm>
            <a:off x="971662" y="3551718"/>
            <a:ext cx="5797090" cy="984885"/>
          </a:xfrm>
          <a:prstGeom prst="rect">
            <a:avLst/>
          </a:prstGeom>
          <a:noFill/>
        </p:spPr>
        <p:txBody>
          <a:bodyPr wrap="square" lIns="0" tIns="0" rIns="0" bIns="0" numCol="2" spcCol="180000" rtlCol="0">
            <a:spAutoFit/>
          </a:bodyPr>
          <a:lstStyle/>
          <a:p>
            <a:pPr marL="216000" indent="-216000">
              <a:spcAft>
                <a:spcPts val="420"/>
              </a:spcAft>
              <a:buFont typeface="Wingdings" pitchFamily="2" charset="2"/>
              <a:buChar char="§"/>
            </a:pPr>
            <a:r>
              <a:rPr lang="en-US" dirty="0" smtClean="0">
                <a:solidFill>
                  <a:schemeClr val="accent2"/>
                </a:solidFill>
              </a:rPr>
              <a:t>Data</a:t>
            </a:r>
          </a:p>
          <a:p>
            <a:pPr marL="216000" indent="-216000">
              <a:spcAft>
                <a:spcPts val="420"/>
              </a:spcAft>
              <a:buFont typeface="Wingdings" pitchFamily="2" charset="2"/>
              <a:buChar char="§"/>
            </a:pPr>
            <a:r>
              <a:rPr lang="en-US" dirty="0" smtClean="0">
                <a:solidFill>
                  <a:schemeClr val="accent2"/>
                </a:solidFill>
              </a:rPr>
              <a:t>Signed Data</a:t>
            </a:r>
          </a:p>
          <a:p>
            <a:pPr marL="216000" indent="-216000">
              <a:spcAft>
                <a:spcPts val="420"/>
              </a:spcAft>
              <a:buFont typeface="Wingdings" pitchFamily="2" charset="2"/>
              <a:buChar char="§"/>
            </a:pPr>
            <a:r>
              <a:rPr lang="en-US" dirty="0" smtClean="0">
                <a:solidFill>
                  <a:schemeClr val="accent2"/>
                </a:solidFill>
              </a:rPr>
              <a:t>Enveloped Data</a:t>
            </a:r>
          </a:p>
          <a:p>
            <a:pPr marL="216000" indent="-216000">
              <a:spcAft>
                <a:spcPts val="420"/>
              </a:spcAft>
              <a:buFont typeface="Wingdings" pitchFamily="2" charset="2"/>
              <a:buChar char="§"/>
            </a:pPr>
            <a:r>
              <a:rPr lang="en-US" dirty="0" smtClean="0">
                <a:solidFill>
                  <a:schemeClr val="accent2"/>
                </a:solidFill>
              </a:rPr>
              <a:t>Signed-and-enveloped data</a:t>
            </a:r>
          </a:p>
          <a:p>
            <a:pPr marL="216000" indent="-216000">
              <a:spcAft>
                <a:spcPts val="420"/>
              </a:spcAft>
              <a:buFont typeface="Wingdings" pitchFamily="2" charset="2"/>
              <a:buChar char="§"/>
            </a:pPr>
            <a:r>
              <a:rPr lang="en-US" dirty="0" smtClean="0">
                <a:solidFill>
                  <a:schemeClr val="accent2"/>
                </a:solidFill>
              </a:rPr>
              <a:t>Digested data</a:t>
            </a:r>
          </a:p>
          <a:p>
            <a:pPr marL="216000" indent="-216000">
              <a:spcAft>
                <a:spcPts val="420"/>
              </a:spcAft>
              <a:buFont typeface="Wingdings" pitchFamily="2" charset="2"/>
              <a:buChar char="§"/>
            </a:pPr>
            <a:r>
              <a:rPr lang="en-US" dirty="0" smtClean="0">
                <a:solidFill>
                  <a:schemeClr val="accent2"/>
                </a:solidFill>
              </a:rPr>
              <a:t>Encrypted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5"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PKCS#7 – Cryptographic message syntax</a:t>
            </a:r>
            <a:endParaRPr lang="de-DE" dirty="0"/>
          </a:p>
        </p:txBody>
      </p:sp>
      <p:sp>
        <p:nvSpPr>
          <p:cNvPr id="3" name="Inhaltsplatzhalter 2"/>
          <p:cNvSpPr>
            <a:spLocks noGrp="1"/>
          </p:cNvSpPr>
          <p:nvPr>
            <p:ph idx="1"/>
          </p:nvPr>
        </p:nvSpPr>
        <p:spPr/>
        <p:txBody>
          <a:bodyPr/>
          <a:lstStyle/>
          <a:p>
            <a:pPr marL="432000" lvl="2">
              <a:spcAft>
                <a:spcPts val="600"/>
              </a:spcAft>
              <a:buFont typeface="Wingdings" pitchFamily="2" charset="2"/>
              <a:buChar char="§"/>
            </a:pPr>
            <a:r>
              <a:rPr lang="de-DE" dirty="0" err="1" smtClean="0"/>
              <a:t>Basistyp</a:t>
            </a:r>
            <a:r>
              <a:rPr lang="de-DE" dirty="0" smtClean="0"/>
              <a:t> (Data)</a:t>
            </a:r>
          </a:p>
          <a:p>
            <a:pPr marL="648000" lvl="3">
              <a:spcAft>
                <a:spcPts val="600"/>
              </a:spcAft>
              <a:buFont typeface="Wingdings" pitchFamily="2" charset="2"/>
              <a:buChar char="§"/>
            </a:pPr>
            <a:r>
              <a:rPr lang="de-DE" dirty="0" smtClean="0"/>
              <a:t>Enthält beliebige Daten (</a:t>
            </a:r>
            <a:r>
              <a:rPr lang="de-DE" dirty="0" err="1" smtClean="0"/>
              <a:t>Octet</a:t>
            </a:r>
            <a:r>
              <a:rPr lang="de-DE" dirty="0" smtClean="0"/>
              <a:t>-Strings)</a:t>
            </a:r>
          </a:p>
          <a:p>
            <a:pPr marL="432000" lvl="2">
              <a:spcAft>
                <a:spcPts val="600"/>
              </a:spcAft>
              <a:buFont typeface="Wingdings" pitchFamily="2" charset="2"/>
              <a:buChar char="§"/>
            </a:pPr>
            <a:r>
              <a:rPr lang="de-DE" dirty="0" smtClean="0"/>
              <a:t>Erweiterte Typen (die fünf anderen)</a:t>
            </a:r>
          </a:p>
          <a:p>
            <a:pPr marL="648000" lvl="3">
              <a:spcAft>
                <a:spcPts val="600"/>
              </a:spcAft>
              <a:buFont typeface="Wingdings" pitchFamily="2" charset="2"/>
              <a:buChar char="§"/>
            </a:pPr>
            <a:r>
              <a:rPr lang="de-DE" dirty="0" smtClean="0"/>
              <a:t>Definiert ASN1-Syntax für die entsprechenden Anwendungsfälle</a:t>
            </a:r>
          </a:p>
          <a:p>
            <a:pPr marL="648000" lvl="3">
              <a:spcAft>
                <a:spcPts val="600"/>
              </a:spcAft>
              <a:buFont typeface="Wingdings" pitchFamily="2" charset="2"/>
              <a:buChar char="§"/>
            </a:pPr>
            <a:r>
              <a:rPr lang="de-DE" dirty="0" smtClean="0"/>
              <a:t>Für Signaturen z.B. Informationen über den „</a:t>
            </a:r>
            <a:r>
              <a:rPr lang="de-DE" dirty="0" err="1" smtClean="0"/>
              <a:t>Signer</a:t>
            </a:r>
            <a:r>
              <a:rPr lang="de-DE" dirty="0" smtClean="0"/>
              <a:t>“</a:t>
            </a:r>
          </a:p>
          <a:p>
            <a:pPr marL="432000" lvl="2">
              <a:spcAft>
                <a:spcPts val="600"/>
              </a:spcAft>
              <a:buFont typeface="Wingdings" pitchFamily="2" charset="2"/>
              <a:buChar char="§"/>
            </a:pPr>
            <a:r>
              <a:rPr lang="de-DE" dirty="0" smtClean="0"/>
              <a:t>Verschlüsselung ist kompatibel mit der von PEM, falls</a:t>
            </a:r>
          </a:p>
          <a:p>
            <a:pPr marL="774900" lvl="3" indent="-342900">
              <a:spcAft>
                <a:spcPts val="600"/>
              </a:spcAft>
              <a:buFont typeface="+mj-lt"/>
              <a:buAutoNum type="arabicPeriod"/>
            </a:pPr>
            <a:r>
              <a:rPr lang="de-DE" dirty="0" smtClean="0"/>
              <a:t>Content-Info ist vom Typ Data</a:t>
            </a:r>
          </a:p>
          <a:p>
            <a:pPr marL="774900" lvl="3" indent="-342900">
              <a:spcAft>
                <a:spcPts val="600"/>
              </a:spcAft>
              <a:buFont typeface="+mj-lt"/>
              <a:buAutoNum type="arabicPeriod"/>
            </a:pPr>
            <a:r>
              <a:rPr lang="de-DE" dirty="0" smtClean="0"/>
              <a:t>Kryptografische Parameter sind kompatibel zu PKCS#1 RSA-Encryption</a:t>
            </a:r>
          </a:p>
          <a:p>
            <a:pPr marL="432000" lvl="2">
              <a:spcAft>
                <a:spcPts val="600"/>
              </a:spcAft>
              <a:buFont typeface="Wingdings" pitchFamily="2" charset="2"/>
              <a:buChar char="§"/>
            </a:pPr>
            <a:r>
              <a:rPr lang="de-DE" dirty="0" err="1" smtClean="0"/>
              <a:t>Padding</a:t>
            </a:r>
            <a:r>
              <a:rPr lang="de-DE" dirty="0" smtClean="0"/>
              <a:t>: Analog zu PKCS#5 (allerdings für Blockgrößen bis 255 Byte)</a:t>
            </a:r>
          </a:p>
          <a:p>
            <a:pPr>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b="1" dirty="0" err="1" smtClean="0"/>
              <a:t>genrsa</a:t>
            </a:r>
            <a:r>
              <a:rPr lang="de-DE" dirty="0" smtClean="0"/>
              <a:t> mit </a:t>
            </a:r>
            <a:r>
              <a:rPr lang="de-DE" b="1" dirty="0" err="1" smtClean="0"/>
              <a:t>genpkey</a:t>
            </a:r>
            <a:endParaRPr lang="de-DE" b="1"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56</a:t>
            </a:fld>
            <a:endParaRPr lang="de-DE"/>
          </a:p>
        </p:txBody>
      </p:sp>
      <p:pic>
        <p:nvPicPr>
          <p:cNvPr id="63491" name="Picture 3"/>
          <p:cNvPicPr>
            <a:picLocks noChangeAspect="1" noChangeArrowheads="1"/>
          </p:cNvPicPr>
          <p:nvPr/>
        </p:nvPicPr>
        <p:blipFill>
          <a:blip r:embed="rId2" cstate="print"/>
          <a:srcRect/>
          <a:stretch>
            <a:fillRect/>
          </a:stretch>
        </p:blipFill>
        <p:spPr bwMode="auto">
          <a:xfrm>
            <a:off x="2044799" y="864413"/>
            <a:ext cx="5107620"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3491"/>
                                        </p:tgtEl>
                                        <p:attrNameLst>
                                          <p:attrName>style.visibility</p:attrName>
                                        </p:attrNameLst>
                                      </p:cBhvr>
                                      <p:to>
                                        <p:strVal val="visible"/>
                                      </p:to>
                                    </p:set>
                                    <p:animScale>
                                      <p:cBhvr>
                                        <p:cTn id="7" dur="1000" decel="50000" fill="hold">
                                          <p:stCondLst>
                                            <p:cond delay="0"/>
                                          </p:stCondLst>
                                        </p:cTn>
                                        <p:tgtEl>
                                          <p:spTgt spid="6349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3491"/>
                                        </p:tgtEl>
                                        <p:attrNameLst>
                                          <p:attrName>ppt_x</p:attrName>
                                          <p:attrName>ppt_y</p:attrName>
                                        </p:attrNameLst>
                                      </p:cBhvr>
                                    </p:animMotion>
                                    <p:animEffect transition="in" filter="fade">
                                      <p:cBhvr>
                                        <p:cTn id="9" dur="10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57</a:t>
            </a:fld>
            <a:endParaRPr lang="de-DE"/>
          </a:p>
        </p:txBody>
      </p:sp>
      <p:pic>
        <p:nvPicPr>
          <p:cNvPr id="63491" name="Picture 3"/>
          <p:cNvPicPr>
            <a:picLocks noChangeAspect="1" noChangeArrowheads="1"/>
          </p:cNvPicPr>
          <p:nvPr/>
        </p:nvPicPr>
        <p:blipFill>
          <a:blip r:embed="rId2" cstate="print"/>
          <a:srcRect/>
          <a:stretch>
            <a:fillRect/>
          </a:stretch>
        </p:blipFill>
        <p:spPr bwMode="auto">
          <a:xfrm>
            <a:off x="2044799" y="864413"/>
            <a:ext cx="5107620" cy="3960000"/>
          </a:xfrm>
          <a:prstGeom prst="rect">
            <a:avLst/>
          </a:prstGeom>
          <a:noFill/>
          <a:ln w="9525">
            <a:noFill/>
            <a:miter lim="800000"/>
            <a:headEnd/>
            <a:tailEnd/>
          </a:ln>
          <a:effectLst/>
        </p:spPr>
      </p:pic>
      <p:pic>
        <p:nvPicPr>
          <p:cNvPr id="64514" name="Picture 2"/>
          <p:cNvPicPr>
            <a:picLocks noChangeAspect="1" noChangeArrowheads="1"/>
          </p:cNvPicPr>
          <p:nvPr/>
        </p:nvPicPr>
        <p:blipFill>
          <a:blip r:embed="rId3" cstate="print"/>
          <a:srcRect/>
          <a:stretch>
            <a:fillRect/>
          </a:stretch>
        </p:blipFill>
        <p:spPr bwMode="auto">
          <a:xfrm>
            <a:off x="287337" y="1440259"/>
            <a:ext cx="12246769" cy="26645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63491"/>
                                        </p:tgtEl>
                                      </p:cBhvr>
                                    </p:animEffect>
                                    <p:set>
                                      <p:cBhvr>
                                        <p:cTn id="7" dur="1" fill="hold">
                                          <p:stCondLst>
                                            <p:cond delay="499"/>
                                          </p:stCondLst>
                                        </p:cTn>
                                        <p:tgtEl>
                                          <p:spTgt spid="63491"/>
                                        </p:tgtEl>
                                        <p:attrNameLst>
                                          <p:attrName>style.visibility</p:attrName>
                                        </p:attrNameLst>
                                      </p:cBhvr>
                                      <p:to>
                                        <p:strVal val="hidden"/>
                                      </p:to>
                                    </p:set>
                                  </p:childTnLst>
                                </p:cTn>
                              </p:par>
                              <p:par>
                                <p:cTn id="8" presetID="52" presetClass="entr" presetSubtype="0" fill="hold" nodeType="withEffect">
                                  <p:stCondLst>
                                    <p:cond delay="0"/>
                                  </p:stCondLst>
                                  <p:childTnLst>
                                    <p:set>
                                      <p:cBhvr>
                                        <p:cTn id="9" dur="1" fill="hold">
                                          <p:stCondLst>
                                            <p:cond delay="0"/>
                                          </p:stCondLst>
                                        </p:cTn>
                                        <p:tgtEl>
                                          <p:spTgt spid="64514"/>
                                        </p:tgtEl>
                                        <p:attrNameLst>
                                          <p:attrName>style.visibility</p:attrName>
                                        </p:attrNameLst>
                                      </p:cBhvr>
                                      <p:to>
                                        <p:strVal val="visible"/>
                                      </p:to>
                                    </p:set>
                                    <p:animScale>
                                      <p:cBhvr>
                                        <p:cTn id="10" dur="1000" decel="50000" fill="hold">
                                          <p:stCondLst>
                                            <p:cond delay="0"/>
                                          </p:stCondLst>
                                        </p:cTn>
                                        <p:tgtEl>
                                          <p:spTgt spid="645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64514"/>
                                        </p:tgtEl>
                                        <p:attrNameLst>
                                          <p:attrName>ppt_x</p:attrName>
                                          <p:attrName>ppt_y</p:attrName>
                                        </p:attrNameLst>
                                      </p:cBhvr>
                                    </p:animMotion>
                                    <p:animEffect transition="in" filter="fade">
                                      <p:cBhvr>
                                        <p:cTn id="12" dur="10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2">
              <a:buFont typeface="Wingdings" pitchFamily="2" charset="2"/>
              <a:buChar char="§"/>
            </a:pPr>
            <a:r>
              <a:rPr lang="de-DE" dirty="0" smtClean="0"/>
              <a:t>Also auch Elliptische Kurven als Schlüsselmaterial möglich!</a:t>
            </a:r>
          </a:p>
          <a:p>
            <a:pPr lvl="3">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EC -</a:t>
            </a:r>
            <a:r>
              <a:rPr lang="de-DE" dirty="0" err="1" smtClean="0"/>
              <a:t>pkeyopt</a:t>
            </a:r>
            <a:r>
              <a:rPr lang="de-DE" dirty="0" smtClean="0"/>
              <a:t> ec_paramgen_curve:ED25519</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58</a:t>
            </a:fld>
            <a:endParaRPr lang="de-DE"/>
          </a:p>
        </p:txBody>
      </p:sp>
      <p:pic>
        <p:nvPicPr>
          <p:cNvPr id="64514" name="Picture 2"/>
          <p:cNvPicPr>
            <a:picLocks noChangeAspect="1" noChangeArrowheads="1"/>
          </p:cNvPicPr>
          <p:nvPr/>
        </p:nvPicPr>
        <p:blipFill>
          <a:blip r:embed="rId2" cstate="print"/>
          <a:srcRect/>
          <a:stretch>
            <a:fillRect/>
          </a:stretch>
        </p:blipFill>
        <p:spPr bwMode="auto">
          <a:xfrm>
            <a:off x="287337" y="1440259"/>
            <a:ext cx="12246769" cy="26645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64514"/>
                                        </p:tgtEl>
                                      </p:cBhvr>
                                    </p:animEffect>
                                    <p:set>
                                      <p:cBhvr>
                                        <p:cTn id="7" dur="1" fill="hold">
                                          <p:stCondLst>
                                            <p:cond delay="499"/>
                                          </p:stCondLst>
                                        </p:cTn>
                                        <p:tgtEl>
                                          <p:spTgt spid="64514"/>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2">
              <a:buFont typeface="Wingdings" pitchFamily="2" charset="2"/>
              <a:buChar char="§"/>
            </a:pPr>
            <a:r>
              <a:rPr lang="de-DE" dirty="0" smtClean="0"/>
              <a:t>Also auch elliptische Kurven als Schlüsselmaterial möglich!</a:t>
            </a:r>
          </a:p>
          <a:p>
            <a:pPr lvl="3">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EC -</a:t>
            </a:r>
            <a:r>
              <a:rPr lang="de-DE" dirty="0" err="1" smtClean="0"/>
              <a:t>pkeyopt</a:t>
            </a:r>
            <a:r>
              <a:rPr lang="de-DE" dirty="0" smtClean="0"/>
              <a:t> ec_paramgen_curve:ED25519</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59</a:t>
            </a:fld>
            <a:endParaRPr lang="de-DE"/>
          </a:p>
        </p:txBody>
      </p:sp>
      <p:pic>
        <p:nvPicPr>
          <p:cNvPr id="65538" name="Picture 2"/>
          <p:cNvPicPr>
            <a:picLocks noChangeAspect="1" noChangeArrowheads="1"/>
          </p:cNvPicPr>
          <p:nvPr/>
        </p:nvPicPr>
        <p:blipFill>
          <a:blip r:embed="rId2" cstate="print"/>
          <a:srcRect/>
          <a:stretch>
            <a:fillRect/>
          </a:stretch>
        </p:blipFill>
        <p:spPr bwMode="auto">
          <a:xfrm>
            <a:off x="2160240" y="1512267"/>
            <a:ext cx="4896543" cy="506775"/>
          </a:xfrm>
          <a:prstGeom prst="rect">
            <a:avLst/>
          </a:prstGeom>
          <a:noFill/>
          <a:ln w="9525">
            <a:noFill/>
            <a:miter lim="800000"/>
            <a:headEnd/>
            <a:tailEnd/>
          </a:ln>
          <a:effectLst/>
        </p:spPr>
      </p:pic>
      <p:pic>
        <p:nvPicPr>
          <p:cNvPr id="65539" name="Picture 3"/>
          <p:cNvPicPr>
            <a:picLocks noChangeAspect="1" noChangeArrowheads="1"/>
          </p:cNvPicPr>
          <p:nvPr/>
        </p:nvPicPr>
        <p:blipFill>
          <a:blip r:embed="rId3" cstate="print"/>
          <a:srcRect/>
          <a:stretch>
            <a:fillRect/>
          </a:stretch>
        </p:blipFill>
        <p:spPr bwMode="auto">
          <a:xfrm>
            <a:off x="287338" y="2378954"/>
            <a:ext cx="8642350" cy="69040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3">
                                            <p:txEl>
                                              <p:pRg st="7" end="7"/>
                                            </p:txEl>
                                          </p:spTgt>
                                        </p:tgtEl>
                                      </p:cBhvr>
                                    </p:animEffect>
                                    <p:set>
                                      <p:cBhvr>
                                        <p:cTn id="28" dur="1" fill="hold">
                                          <p:stCondLst>
                                            <p:cond delay="499"/>
                                          </p:stCondLst>
                                        </p:cTn>
                                        <p:tgtEl>
                                          <p:spTgt spid="3">
                                            <p:txEl>
                                              <p:pRg st="7" end="7"/>
                                            </p:txEl>
                                          </p:spTgt>
                                        </p:tgtEl>
                                        <p:attrNameLst>
                                          <p:attrName>style.visibility</p:attrName>
                                        </p:attrNameLst>
                                      </p:cBhvr>
                                      <p:to>
                                        <p:strVal val="hidden"/>
                                      </p:to>
                                    </p:set>
                                  </p:childTnLst>
                                </p:cTn>
                              </p:par>
                              <p:par>
                                <p:cTn id="29" presetID="14" presetClass="exit" presetSubtype="10" fill="hold" grpId="0" nodeType="withEffect">
                                  <p:stCondLst>
                                    <p:cond delay="0"/>
                                  </p:stCondLst>
                                  <p:childTnLst>
                                    <p:animEffect transition="out" filter="randombar(horizontal)">
                                      <p:cBhvr>
                                        <p:cTn id="30" dur="500"/>
                                        <p:tgtEl>
                                          <p:spTgt spid="3">
                                            <p:txEl>
                                              <p:pRg st="8" end="8"/>
                                            </p:txEl>
                                          </p:spTgt>
                                        </p:tgtEl>
                                      </p:cBhvr>
                                    </p:animEffect>
                                    <p:set>
                                      <p:cBhvr>
                                        <p:cTn id="31" dur="1" fill="hold">
                                          <p:stCondLst>
                                            <p:cond delay="499"/>
                                          </p:stCondLst>
                                        </p:cTn>
                                        <p:tgtEl>
                                          <p:spTgt spid="3">
                                            <p:txEl>
                                              <p:pRg st="8" end="8"/>
                                            </p:txEl>
                                          </p:spTgt>
                                        </p:tgtEl>
                                        <p:attrNameLst>
                                          <p:attrName>style.visibility</p:attrName>
                                        </p:attrNameLst>
                                      </p:cBhvr>
                                      <p:to>
                                        <p:strVal val="hidden"/>
                                      </p:to>
                                    </p:set>
                                  </p:childTnLst>
                                </p:cTn>
                              </p:par>
                              <p:par>
                                <p:cTn id="32" presetID="14" presetClass="exit" presetSubtype="10" fill="hold" grpId="0" nodeType="withEffect">
                                  <p:stCondLst>
                                    <p:cond delay="0"/>
                                  </p:stCondLst>
                                  <p:childTnLst>
                                    <p:animEffect transition="out" filter="randombar(horizontal)">
                                      <p:cBhvr>
                                        <p:cTn id="33" dur="500"/>
                                        <p:tgtEl>
                                          <p:spTgt spid="3">
                                            <p:txEl>
                                              <p:pRg st="9" end="9"/>
                                            </p:txEl>
                                          </p:spTgt>
                                        </p:tgtEl>
                                      </p:cBhvr>
                                    </p:animEffect>
                                    <p:set>
                                      <p:cBhvr>
                                        <p:cTn id="34" dur="1" fill="hold">
                                          <p:stCondLst>
                                            <p:cond delay="499"/>
                                          </p:stCondLst>
                                        </p:cTn>
                                        <p:tgtEl>
                                          <p:spTgt spid="3">
                                            <p:txEl>
                                              <p:pRg st="9" end="9"/>
                                            </p:txEl>
                                          </p:spTgt>
                                        </p:tgtEl>
                                        <p:attrNameLst>
                                          <p:attrName>style.visibility</p:attrName>
                                        </p:attrNameLst>
                                      </p:cBhvr>
                                      <p:to>
                                        <p:strVal val="hidden"/>
                                      </p:to>
                                    </p:set>
                                  </p:childTnLst>
                                </p:cTn>
                              </p:par>
                              <p:par>
                                <p:cTn id="35" presetID="34" presetClass="entr" presetSubtype="0" fill="hold" nodeType="withEffect">
                                  <p:stCondLst>
                                    <p:cond delay="0"/>
                                  </p:stCondLst>
                                  <p:childTnLst>
                                    <p:set>
                                      <p:cBhvr>
                                        <p:cTn id="36" dur="1" fill="hold">
                                          <p:stCondLst>
                                            <p:cond delay="0"/>
                                          </p:stCondLst>
                                        </p:cTn>
                                        <p:tgtEl>
                                          <p:spTgt spid="65538"/>
                                        </p:tgtEl>
                                        <p:attrNameLst>
                                          <p:attrName>style.visibility</p:attrName>
                                        </p:attrNameLst>
                                      </p:cBhvr>
                                      <p:to>
                                        <p:strVal val="visible"/>
                                      </p:to>
                                    </p:set>
                                    <p:anim from="(-#ppt_w/2)" to="(#ppt_x)" calcmode="lin" valueType="num">
                                      <p:cBhvr>
                                        <p:cTn id="37" dur="600" fill="hold">
                                          <p:stCondLst>
                                            <p:cond delay="0"/>
                                          </p:stCondLst>
                                        </p:cTn>
                                        <p:tgtEl>
                                          <p:spTgt spid="65538"/>
                                        </p:tgtEl>
                                        <p:attrNameLst>
                                          <p:attrName>ppt_x</p:attrName>
                                        </p:attrNameLst>
                                      </p:cBhvr>
                                    </p:anim>
                                    <p:anim from="0" to="-1.0" calcmode="lin" valueType="num">
                                      <p:cBhvr>
                                        <p:cTn id="38" dur="200" decel="50000" autoRev="1" fill="hold">
                                          <p:stCondLst>
                                            <p:cond delay="600"/>
                                          </p:stCondLst>
                                        </p:cTn>
                                        <p:tgtEl>
                                          <p:spTgt spid="65538"/>
                                        </p:tgtEl>
                                        <p:attrNameLst>
                                          <p:attrName>xshear</p:attrName>
                                        </p:attrNameLst>
                                      </p:cBhvr>
                                    </p:anim>
                                    <p:animScale>
                                      <p:cBhvr>
                                        <p:cTn id="39" dur="200" decel="100000" autoRev="1" fill="hold">
                                          <p:stCondLst>
                                            <p:cond delay="600"/>
                                          </p:stCondLst>
                                        </p:cTn>
                                        <p:tgtEl>
                                          <p:spTgt spid="65538"/>
                                        </p:tgtEl>
                                      </p:cBhvr>
                                      <p:from x="100000" y="100000"/>
                                      <p:to x="80000" y="100000"/>
                                    </p:animScale>
                                    <p:anim by="(#ppt_h/3+#ppt_w*0.1)" calcmode="lin" valueType="num">
                                      <p:cBhvr additive="sum">
                                        <p:cTn id="40" dur="200" decel="100000" autoRev="1" fill="hold">
                                          <p:stCondLst>
                                            <p:cond delay="600"/>
                                          </p:stCondLst>
                                        </p:cTn>
                                        <p:tgtEl>
                                          <p:spTgt spid="65538"/>
                                        </p:tgtEl>
                                        <p:attrNameLst>
                                          <p:attrName>ppt_x</p:attrName>
                                        </p:attrNameLst>
                                      </p:cBhvr>
                                    </p:anim>
                                  </p:childTnLst>
                                </p:cTn>
                              </p:par>
                            </p:childTnLst>
                          </p:cTn>
                        </p:par>
                      </p:childTnLst>
                    </p:cTn>
                  </p:par>
                  <p:par>
                    <p:cTn id="41" fill="hold">
                      <p:stCondLst>
                        <p:cond delay="indefinite"/>
                      </p:stCondLst>
                      <p:childTnLst>
                        <p:par>
                          <p:cTn id="42" fill="hold">
                            <p:stCondLst>
                              <p:cond delay="0"/>
                            </p:stCondLst>
                            <p:childTnLst>
                              <p:par>
                                <p:cTn id="43" presetID="34" presetClass="entr" presetSubtype="0" fill="hold" nodeType="clickEffect">
                                  <p:stCondLst>
                                    <p:cond delay="0"/>
                                  </p:stCondLst>
                                  <p:childTnLst>
                                    <p:set>
                                      <p:cBhvr>
                                        <p:cTn id="44" dur="1" fill="hold">
                                          <p:stCondLst>
                                            <p:cond delay="0"/>
                                          </p:stCondLst>
                                        </p:cTn>
                                        <p:tgtEl>
                                          <p:spTgt spid="65539"/>
                                        </p:tgtEl>
                                        <p:attrNameLst>
                                          <p:attrName>style.visibility</p:attrName>
                                        </p:attrNameLst>
                                      </p:cBhvr>
                                      <p:to>
                                        <p:strVal val="visible"/>
                                      </p:to>
                                    </p:set>
                                    <p:anim from="(-#ppt_w/2)" to="(#ppt_x)" calcmode="lin" valueType="num">
                                      <p:cBhvr>
                                        <p:cTn id="45" dur="600" fill="hold">
                                          <p:stCondLst>
                                            <p:cond delay="0"/>
                                          </p:stCondLst>
                                        </p:cTn>
                                        <p:tgtEl>
                                          <p:spTgt spid="65539"/>
                                        </p:tgtEl>
                                        <p:attrNameLst>
                                          <p:attrName>ppt_x</p:attrName>
                                        </p:attrNameLst>
                                      </p:cBhvr>
                                    </p:anim>
                                    <p:anim from="0" to="-1.0" calcmode="lin" valueType="num">
                                      <p:cBhvr>
                                        <p:cTn id="46" dur="200" decel="50000" autoRev="1" fill="hold">
                                          <p:stCondLst>
                                            <p:cond delay="600"/>
                                          </p:stCondLst>
                                        </p:cTn>
                                        <p:tgtEl>
                                          <p:spTgt spid="65539"/>
                                        </p:tgtEl>
                                        <p:attrNameLst>
                                          <p:attrName>xshear</p:attrName>
                                        </p:attrNameLst>
                                      </p:cBhvr>
                                    </p:anim>
                                    <p:animScale>
                                      <p:cBhvr>
                                        <p:cTn id="47" dur="200" decel="100000" autoRev="1" fill="hold">
                                          <p:stCondLst>
                                            <p:cond delay="600"/>
                                          </p:stCondLst>
                                        </p:cTn>
                                        <p:tgtEl>
                                          <p:spTgt spid="65539"/>
                                        </p:tgtEl>
                                      </p:cBhvr>
                                      <p:from x="100000" y="100000"/>
                                      <p:to x="80000" y="100000"/>
                                    </p:animScale>
                                    <p:anim by="(#ppt_h/3+#ppt_w*0.1)" calcmode="lin" valueType="num">
                                      <p:cBhvr additive="sum">
                                        <p:cTn id="48" dur="200" decel="100000" autoRev="1" fill="hold">
                                          <p:stCondLst>
                                            <p:cond delay="600"/>
                                          </p:stCondLst>
                                        </p:cTn>
                                        <p:tgtEl>
                                          <p:spTgt spid="65539"/>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Absicherung von Kommunikation</a:t>
            </a:r>
          </a:p>
          <a:p>
            <a:pPr lvl="1">
              <a:buFont typeface="Wingdings" pitchFamily="2" charset="2"/>
              <a:buChar char="§"/>
            </a:pPr>
            <a:r>
              <a:rPr lang="de-DE" dirty="0" smtClean="0"/>
              <a:t>TLS (SSL)</a:t>
            </a:r>
          </a:p>
          <a:p>
            <a:pPr lvl="1">
              <a:buFont typeface="Wingdings" pitchFamily="2" charset="2"/>
              <a:buChar char="§"/>
            </a:pPr>
            <a:r>
              <a:rPr lang="de-DE" dirty="0" smtClean="0"/>
              <a:t>GnuPG</a:t>
            </a:r>
          </a:p>
          <a:p>
            <a:pPr lvl="1">
              <a:buFont typeface="Wingdings" pitchFamily="2" charset="2"/>
              <a:buChar char="§"/>
            </a:pPr>
            <a:r>
              <a:rPr lang="de-DE" dirty="0" smtClean="0"/>
              <a:t>S/MIME</a:t>
            </a:r>
          </a:p>
          <a:p>
            <a:pPr>
              <a:buNone/>
            </a:pPr>
            <a:r>
              <a:rPr lang="de-DE" dirty="0" smtClean="0"/>
              <a:t>Absicherung von Softwareinstallation</a:t>
            </a:r>
          </a:p>
          <a:p>
            <a:pPr lvl="1">
              <a:buFont typeface="Wingdings" pitchFamily="2" charset="2"/>
              <a:buChar char="§"/>
            </a:pPr>
            <a:r>
              <a:rPr lang="de-DE" dirty="0" smtClean="0"/>
              <a:t>GnuPG</a:t>
            </a:r>
          </a:p>
          <a:p>
            <a:pPr>
              <a:buNone/>
            </a:pPr>
            <a:endParaRPr lang="de-DE" dirty="0" smtClean="0"/>
          </a:p>
          <a:p>
            <a:pPr>
              <a:buNone/>
            </a:pPr>
            <a:r>
              <a:rPr lang="de-DE" dirty="0" smtClean="0"/>
              <a:t>Hintergrund</a:t>
            </a:r>
          </a:p>
          <a:p>
            <a:pPr lvl="1">
              <a:buFont typeface="Wingdings" pitchFamily="2" charset="2"/>
              <a:buChar char="§"/>
            </a:pPr>
            <a:r>
              <a:rPr lang="de-DE" dirty="0" smtClean="0"/>
              <a:t>Public Key </a:t>
            </a:r>
            <a:r>
              <a:rPr lang="de-DE" dirty="0" err="1" smtClean="0"/>
              <a:t>Cryptography</a:t>
            </a:r>
            <a:r>
              <a:rPr lang="de-DE" dirty="0" smtClean="0"/>
              <a:t> Standards (PKCS)</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Ende</a:t>
            </a:r>
            <a:endParaRPr lang="de-DE" dirty="0"/>
          </a:p>
        </p:txBody>
      </p:sp>
      <p:sp>
        <p:nvSpPr>
          <p:cNvPr id="3" name="Inhaltsplatzhalter 2"/>
          <p:cNvSpPr>
            <a:spLocks noGrp="1"/>
          </p:cNvSpPr>
          <p:nvPr>
            <p:ph idx="1"/>
          </p:nvPr>
        </p:nvSpPr>
        <p:spPr/>
        <p:txBody>
          <a:bodyPr/>
          <a:lstStyle/>
          <a:p>
            <a:pPr>
              <a:buNone/>
            </a:pPr>
            <a:r>
              <a:rPr lang="en-US" dirty="0" err="1" smtClean="0"/>
              <a:t>Vielen</a:t>
            </a:r>
            <a:r>
              <a:rPr lang="en-US" dirty="0" smtClean="0"/>
              <a:t> Dank </a:t>
            </a:r>
            <a:r>
              <a:rPr lang="en-US" dirty="0" err="1" smtClean="0"/>
              <a:t>für</a:t>
            </a:r>
            <a:r>
              <a:rPr lang="en-US" dirty="0" smtClean="0"/>
              <a:t> die </a:t>
            </a:r>
            <a:r>
              <a:rPr lang="en-US" dirty="0" err="1" smtClean="0"/>
              <a:t>Aufmerksamkeit</a:t>
            </a:r>
            <a:r>
              <a:rPr lang="en-US" dirty="0" smtClean="0"/>
              <a:t>!</a:t>
            </a:r>
          </a:p>
          <a:p>
            <a:pPr>
              <a:buNone/>
            </a:pPr>
            <a:r>
              <a:rPr lang="en-US" dirty="0" err="1" smtClean="0"/>
              <a:t>Fragen</a:t>
            </a:r>
            <a:r>
              <a:rPr lang="en-US" dirty="0" smtClean="0"/>
              <a:t>?</a:t>
            </a:r>
          </a:p>
          <a:p>
            <a:pPr>
              <a:buNone/>
            </a:pPr>
            <a:r>
              <a:rPr lang="en-US" dirty="0" err="1" smtClean="0"/>
              <a:t>Nächste</a:t>
            </a:r>
            <a:r>
              <a:rPr lang="en-US" dirty="0" smtClean="0"/>
              <a:t> </a:t>
            </a:r>
            <a:r>
              <a:rPr lang="en-US" dirty="0" err="1" smtClean="0"/>
              <a:t>Vorlesung</a:t>
            </a:r>
            <a:r>
              <a:rPr lang="en-US" dirty="0" smtClean="0"/>
              <a:t>:</a:t>
            </a:r>
          </a:p>
          <a:p>
            <a:pPr lvl="1">
              <a:buFont typeface="Wingdings" pitchFamily="2" charset="2"/>
              <a:buChar char="§"/>
            </a:pPr>
            <a:r>
              <a:rPr lang="en-US" dirty="0" smtClean="0"/>
              <a:t>Montag, 8. Mai 2023</a:t>
            </a:r>
          </a:p>
          <a:p>
            <a:pPr>
              <a:buNone/>
            </a:pPr>
            <a:r>
              <a:rPr lang="en-US" dirty="0" err="1" smtClean="0"/>
              <a:t>Nächste</a:t>
            </a:r>
            <a:r>
              <a:rPr lang="en-US" dirty="0" smtClean="0"/>
              <a:t> </a:t>
            </a:r>
            <a:r>
              <a:rPr lang="en-US" dirty="0" err="1" smtClean="0"/>
              <a:t>Übung</a:t>
            </a:r>
            <a:r>
              <a:rPr lang="en-US" dirty="0" smtClean="0"/>
              <a:t>:</a:t>
            </a:r>
          </a:p>
          <a:p>
            <a:pPr lvl="1">
              <a:buFont typeface="Wingdings" pitchFamily="2" charset="2"/>
              <a:buChar char="§"/>
            </a:pPr>
            <a:r>
              <a:rPr lang="en-US" dirty="0" err="1" smtClean="0"/>
              <a:t>Dienstag</a:t>
            </a:r>
            <a:r>
              <a:rPr lang="en-US" dirty="0" smtClean="0"/>
              <a:t>, 25. April 2023 – 16 </a:t>
            </a:r>
            <a:r>
              <a:rPr lang="en-US" dirty="0" err="1" smtClean="0"/>
              <a:t>Uhr</a:t>
            </a:r>
            <a:endParaRPr lang="en-US" dirty="0" smtClean="0"/>
          </a:p>
          <a:p>
            <a:pPr lvl="1">
              <a:buFont typeface="Wingdings" pitchFamily="2" charset="2"/>
              <a:buChar char="§"/>
            </a:pPr>
            <a:r>
              <a:rPr lang="en-US" dirty="0" err="1" smtClean="0"/>
              <a:t>Abgabe</a:t>
            </a:r>
            <a:r>
              <a:rPr lang="en-US" dirty="0" smtClean="0"/>
              <a:t> des </a:t>
            </a:r>
            <a:r>
              <a:rPr lang="en-US" dirty="0" err="1" smtClean="0"/>
              <a:t>Übungszettels</a:t>
            </a:r>
            <a:r>
              <a:rPr lang="en-US" dirty="0" smtClean="0"/>
              <a:t> </a:t>
            </a:r>
            <a:r>
              <a:rPr lang="en-US" dirty="0" err="1" smtClean="0"/>
              <a:t>bis</a:t>
            </a:r>
            <a:r>
              <a:rPr lang="en-US" dirty="0" smtClean="0"/>
              <a:t> morgen – 16 </a:t>
            </a:r>
            <a:r>
              <a:rPr lang="en-US" dirty="0" err="1" smtClean="0"/>
              <a:t>Uhr</a:t>
            </a:r>
            <a:endParaRPr lang="en-US"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Bevor</a:t>
            </a:r>
            <a:r>
              <a:rPr lang="en-US" dirty="0" smtClean="0"/>
              <a:t> </a:t>
            </a:r>
            <a:r>
              <a:rPr lang="en-US" dirty="0" err="1" smtClean="0"/>
              <a:t>es</a:t>
            </a:r>
            <a:r>
              <a:rPr lang="en-US" dirty="0" smtClean="0"/>
              <a:t> </a:t>
            </a:r>
            <a:r>
              <a:rPr lang="en-US" dirty="0" err="1" smtClean="0"/>
              <a:t>weiter</a:t>
            </a:r>
            <a:r>
              <a:rPr lang="en-US" dirty="0" smtClean="0"/>
              <a:t> </a:t>
            </a:r>
            <a:r>
              <a:rPr lang="en-US" dirty="0" err="1" smtClean="0"/>
              <a:t>geht</a:t>
            </a:r>
            <a:r>
              <a:rPr lang="en-US" dirty="0" smtClean="0"/>
              <a:t>…</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RSA-</a:t>
            </a:r>
            <a:r>
              <a:rPr lang="en-US" dirty="0" err="1" smtClean="0"/>
              <a:t>Dokumente</a:t>
            </a:r>
            <a:r>
              <a:rPr lang="en-US" dirty="0" smtClean="0"/>
              <a:t>:</a:t>
            </a:r>
          </a:p>
          <a:p>
            <a:pPr>
              <a:buNone/>
            </a:pPr>
            <a:r>
              <a:rPr lang="de-DE" dirty="0" smtClean="0"/>
              <a:t>     </a:t>
            </a:r>
            <a:r>
              <a:rPr lang="de-DE" sz="1400" dirty="0" smtClean="0"/>
              <a:t>http://ftp.sunet.se/mirror/archive/ftp.sunet.se/pub/security/docs/PCA/PKCS/ftp.rsa.com/</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61</a:t>
            </a:fld>
            <a:endParaRPr lang="de-DE"/>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PKCS#9 - Selected attribute types</a:t>
            </a:r>
            <a:endParaRPr lang="de-DE" dirty="0"/>
          </a:p>
        </p:txBody>
      </p:sp>
      <p:sp>
        <p:nvSpPr>
          <p:cNvPr id="3" name="Inhaltsplatzhalter 2"/>
          <p:cNvSpPr>
            <a:spLocks noGrp="1"/>
          </p:cNvSpPr>
          <p:nvPr>
            <p:ph idx="1"/>
          </p:nvPr>
        </p:nvSpPr>
        <p:spPr/>
        <p:txBody>
          <a:bodyPr/>
          <a:lstStyle/>
          <a:p>
            <a:pPr>
              <a:buNone/>
            </a:pPr>
            <a:r>
              <a:rPr lang="en-US" dirty="0" smtClean="0"/>
              <a:t>RFC 2985 (November 2000)</a:t>
            </a:r>
          </a:p>
          <a:p>
            <a:pPr>
              <a:buNone/>
            </a:pPr>
            <a:r>
              <a:rPr lang="en-US" dirty="0" err="1" smtClean="0"/>
              <a:t>Definiert</a:t>
            </a:r>
            <a:r>
              <a:rPr lang="en-US" dirty="0" smtClean="0"/>
              <a:t> </a:t>
            </a:r>
            <a:r>
              <a:rPr lang="en-US" dirty="0" err="1" smtClean="0"/>
              <a:t>zwei</a:t>
            </a:r>
            <a:r>
              <a:rPr lang="en-US" dirty="0" smtClean="0"/>
              <a:t> </a:t>
            </a:r>
            <a:r>
              <a:rPr lang="en-US" dirty="0" err="1" smtClean="0"/>
              <a:t>übergeordnete</a:t>
            </a:r>
            <a:r>
              <a:rPr lang="en-US" dirty="0" smtClean="0"/>
              <a:t> </a:t>
            </a:r>
            <a:r>
              <a:rPr lang="en-US" dirty="0" err="1" smtClean="0"/>
              <a:t>Objekte</a:t>
            </a:r>
            <a:r>
              <a:rPr lang="en-US" dirty="0" smtClean="0"/>
              <a:t> </a:t>
            </a:r>
            <a:r>
              <a:rPr lang="en-US" dirty="0" err="1" smtClean="0"/>
              <a:t>zur</a:t>
            </a:r>
            <a:r>
              <a:rPr lang="en-US" dirty="0" smtClean="0"/>
              <a:t> </a:t>
            </a:r>
            <a:r>
              <a:rPr lang="en-US" dirty="0" err="1" smtClean="0"/>
              <a:t>Verwendung</a:t>
            </a:r>
            <a:r>
              <a:rPr lang="en-US" dirty="0" smtClean="0"/>
              <a:t> in </a:t>
            </a:r>
            <a:r>
              <a:rPr lang="en-US" dirty="0" err="1" smtClean="0"/>
              <a:t>anderen</a:t>
            </a:r>
            <a:r>
              <a:rPr lang="en-US" dirty="0" smtClean="0"/>
              <a:t> Standards</a:t>
            </a:r>
          </a:p>
          <a:p>
            <a:pPr lvl="1">
              <a:buFont typeface="Wingdings" pitchFamily="2" charset="2"/>
              <a:buChar char="§"/>
            </a:pPr>
            <a:r>
              <a:rPr lang="en-US" dirty="0" err="1" smtClean="0"/>
              <a:t>PKCSEntity</a:t>
            </a:r>
            <a:endParaRPr lang="en-US" dirty="0" smtClean="0"/>
          </a:p>
          <a:p>
            <a:pPr lvl="2">
              <a:buFont typeface="Wingdings" pitchFamily="2" charset="2"/>
              <a:buChar char="§"/>
            </a:pPr>
            <a:r>
              <a:rPr lang="en-US" dirty="0" err="1" smtClean="0"/>
              <a:t>Allgemeines</a:t>
            </a:r>
            <a:r>
              <a:rPr lang="en-US" dirty="0" smtClean="0"/>
              <a:t> </a:t>
            </a:r>
            <a:r>
              <a:rPr lang="en-US" dirty="0" err="1" smtClean="0"/>
              <a:t>Objekt</a:t>
            </a:r>
            <a:r>
              <a:rPr lang="en-US" dirty="0" smtClean="0"/>
              <a:t> </a:t>
            </a:r>
            <a:r>
              <a:rPr lang="en-US" dirty="0" err="1" smtClean="0"/>
              <a:t>zur</a:t>
            </a:r>
            <a:r>
              <a:rPr lang="en-US" dirty="0" smtClean="0"/>
              <a:t> </a:t>
            </a:r>
            <a:r>
              <a:rPr lang="en-US" dirty="0" err="1" smtClean="0"/>
              <a:t>Speicherung</a:t>
            </a:r>
            <a:r>
              <a:rPr lang="en-US" dirty="0" smtClean="0"/>
              <a:t> von PKCS-</a:t>
            </a:r>
            <a:r>
              <a:rPr lang="en-US" dirty="0" err="1" smtClean="0"/>
              <a:t>Standardattributen</a:t>
            </a:r>
            <a:endParaRPr lang="en-US" dirty="0" smtClean="0"/>
          </a:p>
          <a:p>
            <a:pPr lvl="3">
              <a:buFont typeface="Wingdings" pitchFamily="2" charset="2"/>
              <a:buChar char="§"/>
            </a:pPr>
            <a:r>
              <a:rPr lang="en-US" dirty="0" smtClean="0"/>
              <a:t>pKCS7PDU</a:t>
            </a:r>
          </a:p>
          <a:p>
            <a:pPr lvl="3">
              <a:buFont typeface="Wingdings" pitchFamily="2" charset="2"/>
              <a:buChar char="§"/>
            </a:pPr>
            <a:r>
              <a:rPr lang="en-US" dirty="0" smtClean="0"/>
              <a:t>userPKCS12</a:t>
            </a:r>
          </a:p>
          <a:p>
            <a:pPr lvl="3">
              <a:buFont typeface="Wingdings" pitchFamily="2" charset="2"/>
              <a:buChar char="§"/>
            </a:pPr>
            <a:r>
              <a:rPr lang="en-US" dirty="0" smtClean="0"/>
              <a:t>pKCS15Token</a:t>
            </a:r>
          </a:p>
          <a:p>
            <a:pPr lvl="3">
              <a:buFont typeface="Wingdings" pitchFamily="2" charset="2"/>
              <a:buChar char="§"/>
            </a:pPr>
            <a:r>
              <a:rPr lang="en-US" dirty="0" err="1" smtClean="0"/>
              <a:t>encryptedPrivateKeyInfo</a:t>
            </a:r>
            <a:endParaRPr lang="en-US"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PKCS#9 - Selected attribute types</a:t>
            </a:r>
            <a:endParaRPr lang="de-DE" dirty="0"/>
          </a:p>
        </p:txBody>
      </p:sp>
      <p:sp>
        <p:nvSpPr>
          <p:cNvPr id="3" name="Inhaltsplatzhalter 2"/>
          <p:cNvSpPr>
            <a:spLocks noGrp="1"/>
          </p:cNvSpPr>
          <p:nvPr>
            <p:ph idx="1"/>
          </p:nvPr>
        </p:nvSpPr>
        <p:spPr/>
        <p:txBody>
          <a:bodyPr/>
          <a:lstStyle/>
          <a:p>
            <a:pPr>
              <a:buNone/>
            </a:pPr>
            <a:r>
              <a:rPr lang="en-US" dirty="0" smtClean="0"/>
              <a:t>RFC 2985 (November 2000)</a:t>
            </a:r>
          </a:p>
          <a:p>
            <a:pPr>
              <a:buNone/>
            </a:pPr>
            <a:r>
              <a:rPr lang="en-US" dirty="0" err="1" smtClean="0"/>
              <a:t>Definiert</a:t>
            </a:r>
            <a:r>
              <a:rPr lang="en-US" dirty="0" smtClean="0"/>
              <a:t> </a:t>
            </a:r>
            <a:r>
              <a:rPr lang="en-US" dirty="0" err="1" smtClean="0"/>
              <a:t>zwei</a:t>
            </a:r>
            <a:r>
              <a:rPr lang="en-US" dirty="0" smtClean="0"/>
              <a:t> </a:t>
            </a:r>
            <a:r>
              <a:rPr lang="en-US" dirty="0" err="1" smtClean="0"/>
              <a:t>übergeordnete</a:t>
            </a:r>
            <a:r>
              <a:rPr lang="en-US" dirty="0" smtClean="0"/>
              <a:t> </a:t>
            </a:r>
            <a:r>
              <a:rPr lang="en-US" dirty="0" err="1" smtClean="0"/>
              <a:t>Objekte</a:t>
            </a:r>
            <a:r>
              <a:rPr lang="en-US" dirty="0" smtClean="0"/>
              <a:t> </a:t>
            </a:r>
            <a:r>
              <a:rPr lang="en-US" dirty="0" err="1" smtClean="0"/>
              <a:t>zur</a:t>
            </a:r>
            <a:r>
              <a:rPr lang="en-US" dirty="0" smtClean="0"/>
              <a:t> </a:t>
            </a:r>
            <a:r>
              <a:rPr lang="en-US" dirty="0" err="1" smtClean="0"/>
              <a:t>Verwendung</a:t>
            </a:r>
            <a:r>
              <a:rPr lang="en-US" dirty="0" smtClean="0"/>
              <a:t> in </a:t>
            </a:r>
            <a:r>
              <a:rPr lang="en-US" dirty="0" err="1" smtClean="0"/>
              <a:t>anderen</a:t>
            </a:r>
            <a:r>
              <a:rPr lang="en-US" dirty="0" smtClean="0"/>
              <a:t> Standards</a:t>
            </a:r>
          </a:p>
          <a:p>
            <a:pPr lvl="1">
              <a:buFont typeface="Wingdings" pitchFamily="2" charset="2"/>
              <a:buChar char="§"/>
            </a:pPr>
            <a:r>
              <a:rPr lang="en-US" dirty="0" err="1" smtClean="0"/>
              <a:t>NaturalPerson</a:t>
            </a:r>
            <a:endParaRPr lang="en-US" dirty="0" smtClean="0"/>
          </a:p>
          <a:p>
            <a:pPr lvl="2">
              <a:buFont typeface="Wingdings" pitchFamily="2" charset="2"/>
              <a:buChar char="§"/>
            </a:pPr>
            <a:r>
              <a:rPr lang="en-US" dirty="0" err="1" smtClean="0"/>
              <a:t>emailAddress</a:t>
            </a:r>
            <a:endParaRPr lang="en-US" dirty="0" smtClean="0"/>
          </a:p>
          <a:p>
            <a:pPr lvl="2">
              <a:buFont typeface="Wingdings" pitchFamily="2" charset="2"/>
              <a:buChar char="§"/>
            </a:pPr>
            <a:r>
              <a:rPr lang="en-US" dirty="0" err="1" smtClean="0"/>
              <a:t>unstructuredName</a:t>
            </a:r>
            <a:endParaRPr lang="en-US" dirty="0" smtClean="0"/>
          </a:p>
          <a:p>
            <a:pPr lvl="2">
              <a:buFont typeface="Wingdings" pitchFamily="2" charset="2"/>
              <a:buChar char="§"/>
            </a:pPr>
            <a:r>
              <a:rPr lang="en-US" dirty="0" err="1" smtClean="0"/>
              <a:t>unstructuredAddress</a:t>
            </a:r>
            <a:endParaRPr lang="en-US" dirty="0" smtClean="0"/>
          </a:p>
          <a:p>
            <a:pPr lvl="2">
              <a:buFont typeface="Wingdings" pitchFamily="2" charset="2"/>
              <a:buChar char="§"/>
            </a:pPr>
            <a:r>
              <a:rPr lang="en-US" dirty="0" err="1" smtClean="0"/>
              <a:t>dateOfBirth</a:t>
            </a:r>
            <a:endParaRPr lang="en-US" dirty="0" smtClean="0"/>
          </a:p>
          <a:p>
            <a:pPr lvl="2">
              <a:buFont typeface="Wingdings" pitchFamily="2" charset="2"/>
              <a:buChar char="§"/>
            </a:pPr>
            <a:r>
              <a:rPr lang="en-US" dirty="0" smtClean="0"/>
              <a:t>Gender</a:t>
            </a:r>
          </a:p>
          <a:p>
            <a:pPr>
              <a:buNone/>
            </a:pPr>
            <a:r>
              <a:rPr lang="en-US" dirty="0" err="1" smtClean="0"/>
              <a:t>Verwendet</a:t>
            </a:r>
            <a:r>
              <a:rPr lang="en-US" dirty="0" smtClean="0"/>
              <a:t> </a:t>
            </a:r>
            <a:r>
              <a:rPr lang="en-US" dirty="0" err="1" smtClean="0"/>
              <a:t>etwa</a:t>
            </a:r>
            <a:r>
              <a:rPr lang="en-US" dirty="0" smtClean="0"/>
              <a:t> in PKCS#7, PKCS#10, PKCS#12, PKCS#15</a:t>
            </a:r>
            <a:br>
              <a:rPr lang="en-US" dirty="0" smtClean="0"/>
            </a:br>
            <a:r>
              <a:rPr lang="en-US" dirty="0" smtClean="0"/>
              <a:t>– </a:t>
            </a:r>
            <a:r>
              <a:rPr lang="en-US" dirty="0" err="1" smtClean="0"/>
              <a:t>auch</a:t>
            </a:r>
            <a:r>
              <a:rPr lang="en-US" dirty="0" smtClean="0"/>
              <a:t> </a:t>
            </a:r>
            <a:r>
              <a:rPr lang="en-US" dirty="0" err="1" smtClean="0"/>
              <a:t>für</a:t>
            </a:r>
            <a:r>
              <a:rPr lang="en-US" dirty="0" smtClean="0"/>
              <a:t> </a:t>
            </a:r>
            <a:r>
              <a:rPr lang="en-US" dirty="0" err="1" smtClean="0"/>
              <a:t>kryptografische</a:t>
            </a:r>
            <a:r>
              <a:rPr lang="en-US" dirty="0" smtClean="0"/>
              <a:t> </a:t>
            </a:r>
            <a:r>
              <a:rPr lang="en-US" dirty="0" err="1" smtClean="0"/>
              <a:t>Informationen</a:t>
            </a:r>
            <a:r>
              <a:rPr lang="en-US" dirty="0" smtClean="0"/>
              <a:t> in Directories (LDAP)</a:t>
            </a:r>
          </a:p>
          <a:p>
            <a:pPr lvl="2">
              <a:buFont typeface="Wingdings" pitchFamily="2" charset="2"/>
              <a:buChar char="§"/>
            </a:pPr>
            <a:endParaRPr lang="en-US" dirty="0" smtClean="0"/>
          </a:p>
          <a:p>
            <a:pPr lvl="2">
              <a:buFont typeface="Wingdings" pitchFamily="2" charset="2"/>
              <a:buChar char="§"/>
            </a:pPr>
            <a:endParaRPr lang="en-US" sz="1200"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63</a:t>
            </a:fld>
            <a:endParaRPr lang="de-DE"/>
          </a:p>
        </p:txBody>
      </p:sp>
      <p:sp>
        <p:nvSpPr>
          <p:cNvPr id="7" name="Textfeld 6"/>
          <p:cNvSpPr txBox="1"/>
          <p:nvPr/>
        </p:nvSpPr>
        <p:spPr>
          <a:xfrm>
            <a:off x="4608512" y="2429321"/>
            <a:ext cx="2862963" cy="2039020"/>
          </a:xfrm>
          <a:prstGeom prst="rect">
            <a:avLst/>
          </a:prstGeom>
          <a:noFill/>
        </p:spPr>
        <p:txBody>
          <a:bodyPr wrap="none" lIns="0" tIns="0" rIns="0" bIns="0" rtlCol="0">
            <a:spAutoFit/>
          </a:bodyPr>
          <a:lstStyle/>
          <a:p>
            <a:pPr marL="648000" lvl="2" indent="-216000">
              <a:spcBef>
                <a:spcPts val="300"/>
              </a:spcBef>
              <a:spcAft>
                <a:spcPts val="300"/>
              </a:spcAft>
              <a:buFont typeface="Wingdings" pitchFamily="2" charset="2"/>
              <a:buChar char="§"/>
            </a:pPr>
            <a:r>
              <a:rPr lang="en-US" dirty="0" err="1" smtClean="0">
                <a:solidFill>
                  <a:schemeClr val="accent2"/>
                </a:solidFill>
                <a:latin typeface="+mj-lt"/>
              </a:rPr>
              <a:t>countryOfCitizenship</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err="1" smtClean="0">
                <a:solidFill>
                  <a:schemeClr val="accent2"/>
                </a:solidFill>
                <a:latin typeface="+mj-lt"/>
              </a:rPr>
              <a:t>countryOfResidence</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smtClean="0">
                <a:solidFill>
                  <a:schemeClr val="accent2"/>
                </a:solidFill>
                <a:latin typeface="+mj-lt"/>
              </a:rPr>
              <a:t>pseudonym</a:t>
            </a:r>
          </a:p>
          <a:p>
            <a:pPr marL="648000" lvl="2" indent="-216000">
              <a:spcBef>
                <a:spcPts val="300"/>
              </a:spcBef>
              <a:spcAft>
                <a:spcPts val="300"/>
              </a:spcAft>
              <a:buFont typeface="Wingdings" pitchFamily="2" charset="2"/>
              <a:buChar char="§"/>
            </a:pPr>
            <a:r>
              <a:rPr lang="en-US" dirty="0" err="1" smtClean="0">
                <a:solidFill>
                  <a:schemeClr val="accent2"/>
                </a:solidFill>
                <a:latin typeface="+mj-lt"/>
              </a:rPr>
              <a:t>serialNumber</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smtClean="0">
                <a:solidFill>
                  <a:schemeClr val="accent2"/>
                </a:solidFill>
                <a:latin typeface="+mj-lt"/>
              </a:rPr>
              <a:t>…</a:t>
            </a:r>
          </a:p>
          <a:p>
            <a:pPr marL="216000" indent="-216000">
              <a:spcAft>
                <a:spcPts val="420"/>
              </a:spcAft>
              <a:buFont typeface="Calibri" panose="020F0502020204030204" pitchFamily="34" charset="0"/>
              <a:buChar char="−"/>
            </a:pPr>
            <a:endParaRPr lang="de-DE" sz="20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additive="base">
                                        <p:cTn id="4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additive="base">
                                        <p:cTn id="5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anim calcmode="lin" valueType="num">
                                      <p:cBhvr additive="base">
                                        <p:cTn id="6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txEl>
                                              <p:pRg st="4" end="4"/>
                                            </p:txEl>
                                          </p:spTgt>
                                        </p:tgtEl>
                                        <p:attrNameLst>
                                          <p:attrName>style.visibility</p:attrName>
                                        </p:attrNameLst>
                                      </p:cBhvr>
                                      <p:to>
                                        <p:strVal val="visible"/>
                                      </p:to>
                                    </p:set>
                                    <p:anim calcmode="lin" valueType="num">
                                      <p:cBhvr additive="base">
                                        <p:cTn id="6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 calcmode="lin" valueType="num">
                                      <p:cBhvr additive="base">
                                        <p:cTn id="7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PKCS#10 – Certification request standard</a:t>
            </a:r>
          </a:p>
        </p:txBody>
      </p:sp>
      <p:sp>
        <p:nvSpPr>
          <p:cNvPr id="3" name="Inhaltsplatzhalter 2"/>
          <p:cNvSpPr>
            <a:spLocks noGrp="1"/>
          </p:cNvSpPr>
          <p:nvPr>
            <p:ph idx="1"/>
          </p:nvPr>
        </p:nvSpPr>
        <p:spPr/>
        <p:txBody>
          <a:bodyPr/>
          <a:lstStyle/>
          <a:p>
            <a:pPr>
              <a:buNone/>
            </a:pPr>
            <a:r>
              <a:rPr lang="en-US" dirty="0" err="1" smtClean="0"/>
              <a:t>Historie</a:t>
            </a:r>
            <a:r>
              <a:rPr lang="en-US" dirty="0" smtClean="0"/>
              <a:t> </a:t>
            </a:r>
          </a:p>
          <a:p>
            <a:pPr lvl="1">
              <a:buFont typeface="Wingdings" pitchFamily="2" charset="2"/>
              <a:buChar char="§"/>
            </a:pPr>
            <a:r>
              <a:rPr lang="de-DE" dirty="0" smtClean="0"/>
              <a:t>RFC 2314 – v1.5 (März 1998)</a:t>
            </a:r>
          </a:p>
          <a:p>
            <a:pPr>
              <a:buNone/>
            </a:pPr>
            <a:r>
              <a:rPr lang="en-US" dirty="0" err="1" smtClean="0"/>
              <a:t>Definiert</a:t>
            </a:r>
            <a:r>
              <a:rPr lang="en-US" dirty="0" smtClean="0"/>
              <a:t> die Syntax </a:t>
            </a:r>
            <a:r>
              <a:rPr lang="en-US" dirty="0" err="1" smtClean="0"/>
              <a:t>eines</a:t>
            </a:r>
            <a:r>
              <a:rPr lang="en-US" dirty="0" smtClean="0"/>
              <a:t> </a:t>
            </a:r>
            <a:r>
              <a:rPr lang="en-US" dirty="0" err="1" smtClean="0"/>
              <a:t>Zertifizierungsantrags</a:t>
            </a:r>
            <a:r>
              <a:rPr lang="en-US" dirty="0" smtClean="0"/>
              <a:t> (Certificate Signing Request, CSR)</a:t>
            </a:r>
          </a:p>
          <a:p>
            <a:pPr lvl="1">
              <a:buFont typeface="Wingdings" pitchFamily="2" charset="2"/>
              <a:buChar char="§"/>
            </a:pPr>
            <a:r>
              <a:rPr lang="en-US" dirty="0" err="1" smtClean="0"/>
              <a:t>Antragsteller</a:t>
            </a:r>
            <a:r>
              <a:rPr lang="en-US" dirty="0" smtClean="0"/>
              <a:t> </a:t>
            </a:r>
            <a:r>
              <a:rPr lang="en-US" dirty="0" err="1" smtClean="0"/>
              <a:t>erstellt</a:t>
            </a:r>
            <a:r>
              <a:rPr lang="en-US" dirty="0" smtClean="0"/>
              <a:t> CSR</a:t>
            </a:r>
          </a:p>
          <a:p>
            <a:pPr lvl="2">
              <a:buFont typeface="Wingdings" pitchFamily="2" charset="2"/>
              <a:buChar char="§"/>
            </a:pPr>
            <a:r>
              <a:rPr lang="en-US" dirty="0" err="1" smtClean="0"/>
              <a:t>CertificateRequestInfo</a:t>
            </a:r>
            <a:r>
              <a:rPr lang="en-US" dirty="0" smtClean="0"/>
              <a:t> </a:t>
            </a:r>
            <a:r>
              <a:rPr lang="en-US" dirty="0" err="1" smtClean="0"/>
              <a:t>mit</a:t>
            </a:r>
            <a:r>
              <a:rPr lang="en-US" dirty="0" smtClean="0"/>
              <a:t> </a:t>
            </a:r>
            <a:r>
              <a:rPr lang="en-US" dirty="0" err="1" smtClean="0"/>
              <a:t>Attributen</a:t>
            </a:r>
            <a:r>
              <a:rPr lang="en-US" dirty="0" smtClean="0"/>
              <a:t>: Version, Subject (Name des </a:t>
            </a:r>
            <a:r>
              <a:rPr lang="en-US" dirty="0" err="1" smtClean="0"/>
              <a:t>Antragstellers</a:t>
            </a:r>
            <a:r>
              <a:rPr lang="en-US" dirty="0" smtClean="0"/>
              <a:t>), </a:t>
            </a:r>
            <a:r>
              <a:rPr lang="en-US" dirty="0" err="1" smtClean="0"/>
              <a:t>SubjectPKInfo</a:t>
            </a:r>
            <a:r>
              <a:rPr lang="en-US" dirty="0" smtClean="0"/>
              <a:t> (Public Key),  … (</a:t>
            </a:r>
            <a:r>
              <a:rPr lang="en-US" dirty="0" err="1" smtClean="0"/>
              <a:t>weitere</a:t>
            </a:r>
            <a:r>
              <a:rPr lang="en-US" dirty="0" smtClean="0"/>
              <a:t> Attribute </a:t>
            </a:r>
            <a:r>
              <a:rPr lang="en-US" dirty="0" err="1" smtClean="0"/>
              <a:t>etwa</a:t>
            </a:r>
            <a:r>
              <a:rPr lang="en-US" dirty="0" smtClean="0"/>
              <a:t> </a:t>
            </a:r>
            <a:r>
              <a:rPr lang="en-US" dirty="0" err="1" smtClean="0"/>
              <a:t>aus</a:t>
            </a:r>
            <a:r>
              <a:rPr lang="en-US" dirty="0" smtClean="0"/>
              <a:t> PKCS#9 – </a:t>
            </a:r>
            <a:r>
              <a:rPr lang="en-US" dirty="0" err="1" smtClean="0"/>
              <a:t>z.B</a:t>
            </a:r>
            <a:r>
              <a:rPr lang="en-US" dirty="0" smtClean="0"/>
              <a:t>. Challenge-Password </a:t>
            </a:r>
            <a:r>
              <a:rPr lang="en-US" dirty="0" err="1" smtClean="0"/>
              <a:t>zum</a:t>
            </a:r>
            <a:r>
              <a:rPr lang="en-US" dirty="0" smtClean="0"/>
              <a:t> </a:t>
            </a:r>
            <a:r>
              <a:rPr lang="en-US" dirty="0" err="1" smtClean="0"/>
              <a:t>späteren</a:t>
            </a:r>
            <a:r>
              <a:rPr lang="en-US" dirty="0" smtClean="0"/>
              <a:t> </a:t>
            </a:r>
            <a:r>
              <a:rPr lang="en-US" dirty="0" err="1" smtClean="0"/>
              <a:t>Widerrufen</a:t>
            </a:r>
            <a:r>
              <a:rPr lang="en-US" dirty="0" smtClean="0"/>
              <a:t> des </a:t>
            </a:r>
            <a:r>
              <a:rPr lang="en-US" dirty="0" err="1" smtClean="0"/>
              <a:t>Zertifikats</a:t>
            </a:r>
            <a:r>
              <a:rPr lang="en-US" dirty="0" smtClean="0"/>
              <a:t>)</a:t>
            </a:r>
          </a:p>
          <a:p>
            <a:pPr lvl="2">
              <a:buFont typeface="Wingdings" pitchFamily="2" charset="2"/>
              <a:buChar char="§"/>
            </a:pPr>
            <a:r>
              <a:rPr lang="en-US" dirty="0" err="1" smtClean="0"/>
              <a:t>Antragsteller</a:t>
            </a:r>
            <a:r>
              <a:rPr lang="en-US" dirty="0" smtClean="0"/>
              <a:t> </a:t>
            </a:r>
            <a:r>
              <a:rPr lang="en-US" dirty="0" err="1" smtClean="0"/>
              <a:t>signiert</a:t>
            </a:r>
            <a:r>
              <a:rPr lang="en-US" dirty="0" smtClean="0"/>
              <a:t> den CSR </a:t>
            </a:r>
            <a:r>
              <a:rPr lang="en-US" dirty="0" err="1" smtClean="0"/>
              <a:t>mit</a:t>
            </a:r>
            <a:r>
              <a:rPr lang="en-US" dirty="0" smtClean="0"/>
              <a:t> </a:t>
            </a:r>
            <a:r>
              <a:rPr lang="en-US" dirty="0" err="1" smtClean="0"/>
              <a:t>dem</a:t>
            </a:r>
            <a:r>
              <a:rPr lang="en-US" dirty="0" smtClean="0"/>
              <a:t> Private Key</a:t>
            </a:r>
          </a:p>
          <a:p>
            <a:pPr lvl="2">
              <a:buFont typeface="Wingdings" pitchFamily="2" charset="2"/>
              <a:buChar char="§"/>
            </a:pPr>
            <a:r>
              <a:rPr lang="en-US" dirty="0" err="1" smtClean="0"/>
              <a:t>CertificateRequest</a:t>
            </a:r>
            <a:r>
              <a:rPr lang="en-US" dirty="0" smtClean="0"/>
              <a:t>  </a:t>
            </a:r>
            <a:r>
              <a:rPr lang="en-US" dirty="0" err="1" smtClean="0"/>
              <a:t>mit</a:t>
            </a:r>
            <a:r>
              <a:rPr lang="en-US" dirty="0" smtClean="0"/>
              <a:t> </a:t>
            </a:r>
            <a:r>
              <a:rPr lang="en-US" dirty="0" err="1" smtClean="0"/>
              <a:t>Attributen</a:t>
            </a:r>
            <a:r>
              <a:rPr lang="en-US" dirty="0" smtClean="0"/>
              <a:t>: </a:t>
            </a:r>
            <a:r>
              <a:rPr lang="en-US" dirty="0" err="1" smtClean="0"/>
              <a:t>CertificateRequestInfo</a:t>
            </a:r>
            <a:r>
              <a:rPr lang="en-US" dirty="0" smtClean="0"/>
              <a:t>, </a:t>
            </a:r>
            <a:r>
              <a:rPr lang="en-US" dirty="0" err="1" smtClean="0"/>
              <a:t>SignatureAlgorithm</a:t>
            </a:r>
            <a:r>
              <a:rPr lang="en-US" dirty="0" smtClean="0"/>
              <a:t>, Signature</a:t>
            </a:r>
          </a:p>
          <a:p>
            <a:pPr lvl="2">
              <a:buFont typeface="Wingdings" pitchFamily="2" charset="2"/>
              <a:buChar char="§"/>
            </a:pPr>
            <a:endParaRPr lang="en-US"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64</a:t>
            </a:fld>
            <a:endParaRPr lang="de-DE"/>
          </a:p>
        </p:txBody>
      </p:sp>
      <p:sp>
        <p:nvSpPr>
          <p:cNvPr id="7" name="Textfeld 6"/>
          <p:cNvSpPr txBox="1"/>
          <p:nvPr/>
        </p:nvSpPr>
        <p:spPr>
          <a:xfrm>
            <a:off x="4680520" y="1669558"/>
            <a:ext cx="3718967" cy="276999"/>
          </a:xfrm>
          <a:prstGeom prst="rect">
            <a:avLst/>
          </a:prstGeom>
          <a:noFill/>
        </p:spPr>
        <p:txBody>
          <a:bodyPr wrap="none" lIns="0" tIns="0" rIns="0" bIns="0" rtlCol="0">
            <a:spAutoFit/>
          </a:bodyPr>
          <a:lstStyle/>
          <a:p>
            <a:pPr marL="216000" lvl="1" indent="-216000">
              <a:spcAft>
                <a:spcPts val="420"/>
              </a:spcAft>
              <a:buFont typeface="Wingdings" pitchFamily="2" charset="2"/>
              <a:buChar char="§"/>
            </a:pPr>
            <a:r>
              <a:rPr lang="en-US" dirty="0" smtClean="0">
                <a:solidFill>
                  <a:schemeClr val="accent2"/>
                </a:solidFill>
                <a:latin typeface="+mj-lt"/>
              </a:rPr>
              <a:t>RFC 2986 – v1.7 (November 2000</a:t>
            </a:r>
            <a:r>
              <a:rPr lang="en-US"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PKCS#10 – Certification request standard</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65</a:t>
            </a:fld>
            <a:endParaRPr lang="de-DE"/>
          </a:p>
        </p:txBody>
      </p:sp>
      <p:pic>
        <p:nvPicPr>
          <p:cNvPr id="1026" name="Picture 2"/>
          <p:cNvPicPr>
            <a:picLocks noChangeAspect="1" noChangeArrowheads="1"/>
          </p:cNvPicPr>
          <p:nvPr/>
        </p:nvPicPr>
        <p:blipFill>
          <a:blip r:embed="rId2" cstate="print"/>
          <a:srcRect/>
          <a:stretch>
            <a:fillRect/>
          </a:stretch>
        </p:blipFill>
        <p:spPr bwMode="auto">
          <a:xfrm>
            <a:off x="288032" y="1223963"/>
            <a:ext cx="3592844" cy="360067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456701" y="1223963"/>
            <a:ext cx="3472291" cy="3600450"/>
          </a:xfrm>
          <a:prstGeom prst="rect">
            <a:avLst/>
          </a:prstGeom>
          <a:noFill/>
          <a:ln w="9525">
            <a:noFill/>
            <a:miter lim="800000"/>
            <a:headEnd/>
            <a:tailEnd/>
          </a:ln>
          <a:effectLst/>
        </p:spPr>
      </p:pic>
      <p:grpSp>
        <p:nvGrpSpPr>
          <p:cNvPr id="8" name="Gruppieren 15"/>
          <p:cNvGrpSpPr/>
          <p:nvPr/>
        </p:nvGrpSpPr>
        <p:grpSpPr>
          <a:xfrm>
            <a:off x="287338" y="1223963"/>
            <a:ext cx="5185270" cy="3600450"/>
            <a:chOff x="287338" y="1223963"/>
            <a:chExt cx="5185270" cy="3600450"/>
          </a:xfrm>
        </p:grpSpPr>
        <p:sp>
          <p:nvSpPr>
            <p:cNvPr id="11" name="Rechteck 10"/>
            <p:cNvSpPr/>
            <p:nvPr/>
          </p:nvSpPr>
          <p:spPr>
            <a:xfrm>
              <a:off x="287338" y="3672507"/>
              <a:ext cx="3601094" cy="1151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cxnSp>
          <p:nvCxnSpPr>
            <p:cNvPr id="13" name="Gerade Verbindung 12"/>
            <p:cNvCxnSpPr/>
            <p:nvPr/>
          </p:nvCxnSpPr>
          <p:spPr>
            <a:xfrm flipV="1">
              <a:off x="3888432" y="1223963"/>
              <a:ext cx="1584176" cy="2448544"/>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a:off x="3888432" y="4824413"/>
              <a:ext cx="1584176" cy="0"/>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from="(-#ppt_w/2)" to="(#ppt_x)" calcmode="lin" valueType="num">
                                      <p:cBhvr>
                                        <p:cTn id="7" dur="600" fill="hold">
                                          <p:stCondLst>
                                            <p:cond delay="0"/>
                                          </p:stCondLst>
                                        </p:cTn>
                                        <p:tgtEl>
                                          <p:spTgt spid="1026"/>
                                        </p:tgtEl>
                                        <p:attrNameLst>
                                          <p:attrName>ppt_x</p:attrName>
                                        </p:attrNameLst>
                                      </p:cBhvr>
                                    </p:anim>
                                    <p:anim from="0" to="-1.0" calcmode="lin" valueType="num">
                                      <p:cBhvr>
                                        <p:cTn id="8" dur="200" decel="50000" autoRev="1" fill="hold">
                                          <p:stCondLst>
                                            <p:cond delay="600"/>
                                          </p:stCondLst>
                                        </p:cTn>
                                        <p:tgtEl>
                                          <p:spTgt spid="1026"/>
                                        </p:tgtEl>
                                        <p:attrNameLst>
                                          <p:attrName>xshear</p:attrName>
                                        </p:attrNameLst>
                                      </p:cBhvr>
                                    </p:anim>
                                    <p:animScale>
                                      <p:cBhvr>
                                        <p:cTn id="9" dur="200" decel="100000" autoRev="1" fill="hold">
                                          <p:stCondLst>
                                            <p:cond delay="600"/>
                                          </p:stCondLst>
                                        </p:cTn>
                                        <p:tgtEl>
                                          <p:spTgt spid="1026"/>
                                        </p:tgtEl>
                                      </p:cBhvr>
                                      <p:from x="100000" y="100000"/>
                                      <p:to x="80000" y="100000"/>
                                    </p:animScale>
                                    <p:anim by="(#ppt_h/3+#ppt_w*0.1)" calcmode="lin" valueType="num">
                                      <p:cBhvr additive="sum">
                                        <p:cTn id="10" dur="200" decel="100000" autoRev="1" fill="hold">
                                          <p:stCondLst>
                                            <p:cond delay="600"/>
                                          </p:stCondLst>
                                        </p:cTn>
                                        <p:tgtEl>
                                          <p:spTgt spid="1026"/>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upRight)">
                                      <p:cBhvr>
                                        <p:cTn id="15" dur="500"/>
                                        <p:tgtEl>
                                          <p:spTgt spid="8"/>
                                        </p:tgtEl>
                                      </p:cBhvr>
                                    </p:animEffect>
                                  </p:childTnLst>
                                </p:cTn>
                              </p:par>
                            </p:childTnLst>
                          </p:cTn>
                        </p:par>
                        <p:par>
                          <p:cTn id="16" fill="hold">
                            <p:stCondLst>
                              <p:cond delay="500"/>
                            </p:stCondLst>
                            <p:childTnLst>
                              <p:par>
                                <p:cTn id="17" presetID="18" presetClass="entr" presetSubtype="3" fill="hold" nodeType="after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strips(upRight)">
                                      <p:cBhvr>
                                        <p:cTn id="1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PKCS#11 – Crypto token interface (</a:t>
            </a:r>
            <a:r>
              <a:rPr lang="en-US" dirty="0" err="1" smtClean="0"/>
              <a:t>cryptoki</a:t>
            </a:r>
            <a:r>
              <a:rPr lang="en-US" dirty="0" smtClean="0"/>
              <a:t>)</a:t>
            </a:r>
            <a:endParaRPr lang="de-DE" dirty="0"/>
          </a:p>
        </p:txBody>
      </p:sp>
      <p:sp>
        <p:nvSpPr>
          <p:cNvPr id="3" name="Inhaltsplatzhalter 2"/>
          <p:cNvSpPr>
            <a:spLocks noGrp="1"/>
          </p:cNvSpPr>
          <p:nvPr>
            <p:ph idx="1"/>
          </p:nvPr>
        </p:nvSpPr>
        <p:spPr/>
        <p:txBody>
          <a:bodyPr/>
          <a:lstStyle/>
          <a:p>
            <a:pPr>
              <a:buNone/>
            </a:pPr>
            <a:r>
              <a:rPr lang="en-US" dirty="0" err="1" smtClean="0"/>
              <a:t>Kein</a:t>
            </a:r>
            <a:r>
              <a:rPr lang="en-US" dirty="0" smtClean="0"/>
              <a:t> RFC (Version 2.2 </a:t>
            </a:r>
            <a:r>
              <a:rPr lang="en-US" dirty="0" err="1" smtClean="0"/>
              <a:t>veröffentlicht</a:t>
            </a:r>
            <a:r>
              <a:rPr lang="en-US" dirty="0" smtClean="0"/>
              <a:t> von RSA Laboratories)</a:t>
            </a:r>
          </a:p>
          <a:p>
            <a:pPr>
              <a:buNone/>
            </a:pPr>
            <a:r>
              <a:rPr lang="en-US" dirty="0" err="1" smtClean="0"/>
              <a:t>Pflege</a:t>
            </a:r>
            <a:r>
              <a:rPr lang="en-US" dirty="0" smtClean="0"/>
              <a:t> des Standards </a:t>
            </a:r>
            <a:r>
              <a:rPr lang="en-US" dirty="0" err="1" smtClean="0"/>
              <a:t>übergeben</a:t>
            </a:r>
            <a:r>
              <a:rPr lang="en-US" dirty="0" smtClean="0"/>
              <a:t> an die “Organization for the Advancement of Structured Information Standards” (OASIS)</a:t>
            </a:r>
            <a:endParaRPr lang="de-DE" dirty="0" smtClean="0"/>
          </a:p>
          <a:p>
            <a:pPr lvl="1">
              <a:buFont typeface="Wingdings" pitchFamily="2" charset="2"/>
              <a:buChar char="§"/>
            </a:pPr>
            <a:r>
              <a:rPr lang="en-US" dirty="0" smtClean="0"/>
              <a:t>OASIS PKCS#11 Technical Committee</a:t>
            </a:r>
          </a:p>
          <a:p>
            <a:pPr>
              <a:buNone/>
            </a:pPr>
            <a:r>
              <a:rPr lang="en-US" dirty="0" smtClean="0"/>
              <a:t>API </a:t>
            </a:r>
            <a:r>
              <a:rPr lang="en-US" dirty="0" err="1" smtClean="0"/>
              <a:t>zur</a:t>
            </a:r>
            <a:r>
              <a:rPr lang="en-US" dirty="0" smtClean="0"/>
              <a:t> </a:t>
            </a:r>
            <a:r>
              <a:rPr lang="en-US" dirty="0" err="1" smtClean="0"/>
              <a:t>Verwendung</a:t>
            </a:r>
            <a:r>
              <a:rPr lang="en-US" dirty="0" smtClean="0"/>
              <a:t> von Crypto Token</a:t>
            </a:r>
            <a:br>
              <a:rPr lang="en-US" dirty="0" smtClean="0"/>
            </a:br>
            <a:r>
              <a:rPr lang="en-US" dirty="0" smtClean="0"/>
              <a:t>(Smartcards, </a:t>
            </a:r>
            <a:r>
              <a:rPr lang="en-US" dirty="0" err="1" smtClean="0"/>
              <a:t>Cryptokey</a:t>
            </a:r>
            <a:r>
              <a:rPr lang="en-US" dirty="0" smtClean="0"/>
              <a:t>, Yubikey, Hardware Security Modules (HSM) , …)</a:t>
            </a:r>
          </a:p>
          <a:p>
            <a:pPr lvl="1">
              <a:buFont typeface="Wingdings" pitchFamily="2" charset="2"/>
              <a:buChar char="§"/>
            </a:pPr>
            <a:r>
              <a:rPr lang="en-US" dirty="0" smtClean="0"/>
              <a:t>ANSI C (1990)  Standard </a:t>
            </a:r>
          </a:p>
          <a:p>
            <a:pPr lvl="1">
              <a:buFont typeface="Wingdings" pitchFamily="2" charset="2"/>
              <a:buChar char="§"/>
            </a:pPr>
            <a:r>
              <a:rPr lang="en-US" dirty="0" err="1" smtClean="0"/>
              <a:t>Abstrahiert</a:t>
            </a:r>
            <a:r>
              <a:rPr lang="en-US" dirty="0" smtClean="0"/>
              <a:t> das </a:t>
            </a:r>
            <a:r>
              <a:rPr lang="en-US" dirty="0" err="1" smtClean="0"/>
              <a:t>zugrundeliegende</a:t>
            </a:r>
            <a:r>
              <a:rPr lang="en-US" dirty="0" smtClean="0"/>
              <a:t> Hardware-Token </a:t>
            </a:r>
            <a:r>
              <a:rPr lang="en-US" dirty="0" err="1" smtClean="0"/>
              <a:t>für</a:t>
            </a:r>
            <a:r>
              <a:rPr lang="en-US" dirty="0" smtClean="0"/>
              <a:t> die </a:t>
            </a:r>
            <a:r>
              <a:rPr lang="en-US" dirty="0" err="1" smtClean="0"/>
              <a:t>Anwendung</a:t>
            </a:r>
            <a:r>
              <a:rPr lang="en-US" dirty="0" smtClean="0"/>
              <a:t>(en)</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PKCS#11 – Crypto token interface (</a:t>
            </a:r>
            <a:r>
              <a:rPr lang="en-US" dirty="0" err="1" smtClean="0"/>
              <a:t>cryptoki</a:t>
            </a:r>
            <a:r>
              <a:rPr lang="en-US" dirty="0" smtClean="0"/>
              <a:t>)</a:t>
            </a:r>
            <a:endParaRPr lang="de-DE" dirty="0"/>
          </a:p>
        </p:txBody>
      </p:sp>
      <p:sp>
        <p:nvSpPr>
          <p:cNvPr id="3" name="Inhaltsplatzhalter 2"/>
          <p:cNvSpPr>
            <a:spLocks noGrp="1"/>
          </p:cNvSpPr>
          <p:nvPr>
            <p:ph idx="1"/>
          </p:nvPr>
        </p:nvSpPr>
        <p:spPr/>
        <p:txBody>
          <a:bodyPr/>
          <a:lstStyle/>
          <a:p>
            <a:pPr>
              <a:buNone/>
            </a:pPr>
            <a:r>
              <a:rPr lang="en-US" dirty="0" err="1" smtClean="0"/>
              <a:t>Kein</a:t>
            </a:r>
            <a:r>
              <a:rPr lang="en-US" dirty="0" smtClean="0"/>
              <a:t> RFC (Version 2.2 </a:t>
            </a:r>
            <a:r>
              <a:rPr lang="en-US" dirty="0" err="1" smtClean="0"/>
              <a:t>veröffentlicht</a:t>
            </a:r>
            <a:r>
              <a:rPr lang="en-US" dirty="0" smtClean="0"/>
              <a:t> von RSA Laboratories)</a:t>
            </a:r>
          </a:p>
          <a:p>
            <a:pPr>
              <a:buNone/>
            </a:pPr>
            <a:r>
              <a:rPr lang="en-US" dirty="0" err="1" smtClean="0"/>
              <a:t>Pflege</a:t>
            </a:r>
            <a:r>
              <a:rPr lang="en-US" dirty="0" smtClean="0"/>
              <a:t> des Standards </a:t>
            </a:r>
            <a:r>
              <a:rPr lang="en-US" dirty="0" err="1" smtClean="0"/>
              <a:t>übergeben</a:t>
            </a:r>
            <a:r>
              <a:rPr lang="en-US" dirty="0" smtClean="0"/>
              <a:t> an die “Organization for the Advancement of Structured Information Standards” (OASIS)</a:t>
            </a:r>
            <a:endParaRPr lang="de-DE" dirty="0" smtClean="0"/>
          </a:p>
          <a:p>
            <a:pPr lvl="1">
              <a:buFont typeface="Wingdings" pitchFamily="2" charset="2"/>
              <a:buChar char="§"/>
            </a:pPr>
            <a:r>
              <a:rPr lang="en-US" dirty="0" smtClean="0"/>
              <a:t>OASIS PKCS#11 Technical Committee</a:t>
            </a:r>
          </a:p>
          <a:p>
            <a:pPr>
              <a:buNone/>
            </a:pPr>
            <a:r>
              <a:rPr lang="en-US" dirty="0" smtClean="0"/>
              <a:t>API </a:t>
            </a:r>
            <a:r>
              <a:rPr lang="en-US" dirty="0" err="1" smtClean="0"/>
              <a:t>zur</a:t>
            </a:r>
            <a:r>
              <a:rPr lang="en-US" dirty="0" smtClean="0"/>
              <a:t> </a:t>
            </a:r>
            <a:r>
              <a:rPr lang="en-US" dirty="0" err="1" smtClean="0"/>
              <a:t>Verwendung</a:t>
            </a:r>
            <a:r>
              <a:rPr lang="en-US" dirty="0" smtClean="0"/>
              <a:t> von Crypto Token</a:t>
            </a:r>
            <a:br>
              <a:rPr lang="en-US" dirty="0" smtClean="0"/>
            </a:br>
            <a:r>
              <a:rPr lang="en-US" dirty="0" smtClean="0"/>
              <a:t>(Smartcards, </a:t>
            </a:r>
            <a:r>
              <a:rPr lang="en-US" dirty="0" err="1" smtClean="0"/>
              <a:t>Cryptokey</a:t>
            </a:r>
            <a:r>
              <a:rPr lang="en-US" dirty="0" smtClean="0"/>
              <a:t>, Yubikey, Hardware Security Modules (HSM) , …)</a:t>
            </a:r>
          </a:p>
          <a:p>
            <a:pPr lvl="1">
              <a:buFont typeface="Wingdings" pitchFamily="2" charset="2"/>
              <a:buChar char="§"/>
            </a:pPr>
            <a:r>
              <a:rPr lang="en-US" dirty="0" smtClean="0"/>
              <a:t>ANSI C (1990)  Standard </a:t>
            </a:r>
          </a:p>
          <a:p>
            <a:pPr lvl="1">
              <a:buFont typeface="Wingdings" pitchFamily="2" charset="2"/>
              <a:buChar char="§"/>
            </a:pPr>
            <a:r>
              <a:rPr lang="en-US" dirty="0" err="1" smtClean="0"/>
              <a:t>Abstrahiert</a:t>
            </a:r>
            <a:r>
              <a:rPr lang="en-US" dirty="0" smtClean="0"/>
              <a:t> das </a:t>
            </a:r>
            <a:r>
              <a:rPr lang="en-US" dirty="0" err="1" smtClean="0"/>
              <a:t>zugrundeliegende</a:t>
            </a:r>
            <a:r>
              <a:rPr lang="en-US" dirty="0" smtClean="0"/>
              <a:t> Hardware-Token </a:t>
            </a:r>
            <a:r>
              <a:rPr lang="en-US" dirty="0" err="1" smtClean="0"/>
              <a:t>für</a:t>
            </a:r>
            <a:r>
              <a:rPr lang="en-US" dirty="0" smtClean="0"/>
              <a:t> die </a:t>
            </a:r>
            <a:r>
              <a:rPr lang="en-US" dirty="0" err="1" smtClean="0"/>
              <a:t>Anwendung</a:t>
            </a:r>
            <a:r>
              <a:rPr lang="en-US" dirty="0" smtClean="0"/>
              <a:t>(en)</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67</a:t>
            </a:fld>
            <a:endParaRPr lang="de-DE"/>
          </a:p>
        </p:txBody>
      </p:sp>
      <p:pic>
        <p:nvPicPr>
          <p:cNvPr id="2051" name="Picture 3"/>
          <p:cNvPicPr>
            <a:picLocks noChangeAspect="1" noChangeArrowheads="1"/>
          </p:cNvPicPr>
          <p:nvPr/>
        </p:nvPicPr>
        <p:blipFill>
          <a:blip r:embed="rId2" cstate="print"/>
          <a:srcRect/>
          <a:stretch>
            <a:fillRect/>
          </a:stretch>
        </p:blipFill>
        <p:spPr bwMode="auto">
          <a:xfrm>
            <a:off x="2501230" y="1080219"/>
            <a:ext cx="4202293" cy="37528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Scale>
                                      <p:cBhvr>
                                        <p:cTn id="7" dur="1000" decel="50000" fill="hold">
                                          <p:stCondLst>
                                            <p:cond delay="0"/>
                                          </p:stCondLst>
                                        </p:cTn>
                                        <p:tgtEl>
                                          <p:spTgt spid="20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51"/>
                                        </p:tgtEl>
                                        <p:attrNameLst>
                                          <p:attrName>ppt_x</p:attrName>
                                          <p:attrName>ppt_y</p:attrName>
                                        </p:attrNameLst>
                                      </p:cBhvr>
                                    </p:animMotion>
                                    <p:animEffect transition="in" filter="fade">
                                      <p:cBhvr>
                                        <p:cTn id="9"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Version 1 (</a:t>
            </a:r>
            <a:r>
              <a:rPr lang="en-US" dirty="0" err="1" smtClean="0"/>
              <a:t>Juni</a:t>
            </a:r>
            <a:r>
              <a:rPr lang="en-US" dirty="0" smtClean="0"/>
              <a:t> 1999)</a:t>
            </a:r>
          </a:p>
          <a:p>
            <a:pPr lvl="1">
              <a:buFont typeface="Wingdings" pitchFamily="2" charset="2"/>
              <a:buChar char="§"/>
            </a:pPr>
            <a:r>
              <a:rPr lang="en-US" dirty="0" smtClean="0"/>
              <a:t>Version 1.1 (</a:t>
            </a:r>
            <a:r>
              <a:rPr lang="en-US" dirty="0" err="1" smtClean="0"/>
              <a:t>Juli</a:t>
            </a:r>
            <a:r>
              <a:rPr lang="en-US" dirty="0" smtClean="0"/>
              <a:t> 2014)</a:t>
            </a:r>
          </a:p>
          <a:p>
            <a:pPr>
              <a:buNone/>
            </a:pPr>
            <a:r>
              <a:rPr lang="en-US" dirty="0" err="1" smtClean="0"/>
              <a:t>Definiert</a:t>
            </a:r>
            <a:r>
              <a:rPr lang="en-US" dirty="0" smtClean="0"/>
              <a:t> </a:t>
            </a:r>
            <a:r>
              <a:rPr lang="en-US" dirty="0" err="1" smtClean="0"/>
              <a:t>ein</a:t>
            </a:r>
            <a:r>
              <a:rPr lang="en-US" dirty="0" smtClean="0"/>
              <a:t> portables Format </a:t>
            </a:r>
            <a:r>
              <a:rPr lang="en-US" dirty="0" err="1" smtClean="0"/>
              <a:t>zum</a:t>
            </a:r>
            <a:r>
              <a:rPr lang="en-US" dirty="0" smtClean="0"/>
              <a:t> </a:t>
            </a:r>
            <a:r>
              <a:rPr lang="en-US" dirty="0" err="1" smtClean="0"/>
              <a:t>Speichern</a:t>
            </a:r>
            <a:r>
              <a:rPr lang="en-US" dirty="0" smtClean="0"/>
              <a:t> und </a:t>
            </a:r>
            <a:r>
              <a:rPr lang="en-US" dirty="0" err="1" smtClean="0"/>
              <a:t>Transportieren</a:t>
            </a:r>
            <a:r>
              <a:rPr lang="en-US" dirty="0" smtClean="0"/>
              <a:t> von </a:t>
            </a:r>
            <a:r>
              <a:rPr lang="en-US" dirty="0" err="1" smtClean="0"/>
              <a:t>privaten</a:t>
            </a:r>
            <a:r>
              <a:rPr lang="en-US" dirty="0" smtClean="0"/>
              <a:t> </a:t>
            </a:r>
            <a:r>
              <a:rPr lang="en-US" dirty="0" err="1" smtClean="0"/>
              <a:t>Schlüsseln</a:t>
            </a:r>
            <a:r>
              <a:rPr lang="en-US" dirty="0" smtClean="0"/>
              <a:t>, </a:t>
            </a:r>
            <a:r>
              <a:rPr lang="en-US" dirty="0" err="1" smtClean="0"/>
              <a:t>Zertifikaten</a:t>
            </a:r>
            <a:r>
              <a:rPr lang="en-US" dirty="0" smtClean="0"/>
              <a:t>, </a:t>
            </a:r>
            <a:r>
              <a:rPr lang="en-US" dirty="0" err="1" smtClean="0"/>
              <a:t>Geheimnissen</a:t>
            </a:r>
            <a:r>
              <a:rPr lang="en-US" dirty="0" smtClean="0"/>
              <a:t>, etc.</a:t>
            </a:r>
          </a:p>
          <a:p>
            <a:pPr>
              <a:buNone/>
            </a:pPr>
            <a:r>
              <a:rPr lang="en-US" dirty="0" err="1" smtClean="0"/>
              <a:t>Basiert</a:t>
            </a:r>
            <a:r>
              <a:rPr lang="en-US" dirty="0" smtClean="0"/>
              <a:t> auf </a:t>
            </a:r>
            <a:r>
              <a:rPr lang="en-US" dirty="0" err="1" smtClean="0"/>
              <a:t>Microsofts</a:t>
            </a:r>
            <a:r>
              <a:rPr lang="en-US" dirty="0" smtClean="0"/>
              <a:t> PFX-</a:t>
            </a:r>
            <a:r>
              <a:rPr lang="en-US" dirty="0" err="1" smtClean="0"/>
              <a:t>Dateiformat</a:t>
            </a:r>
            <a:r>
              <a:rPr lang="en-US" dirty="0" smtClean="0"/>
              <a:t> (und </a:t>
            </a:r>
            <a:r>
              <a:rPr lang="en-US" dirty="0" err="1" smtClean="0"/>
              <a:t>ist</a:t>
            </a:r>
            <a:r>
              <a:rPr lang="en-US" dirty="0" smtClean="0"/>
              <a:t> </a:t>
            </a:r>
            <a:r>
              <a:rPr lang="en-US" dirty="0" err="1" smtClean="0"/>
              <a:t>kompatibel</a:t>
            </a:r>
            <a:r>
              <a:rPr lang="en-US" dirty="0" smtClean="0"/>
              <a:t> </a:t>
            </a:r>
            <a:r>
              <a:rPr lang="en-US" dirty="0" err="1" smtClean="0"/>
              <a:t>dazu</a:t>
            </a:r>
            <a:r>
              <a:rPr lang="en-US" dirty="0" smtClean="0"/>
              <a:t>)</a:t>
            </a:r>
          </a:p>
          <a:p>
            <a:pPr>
              <a:buNone/>
            </a:pPr>
            <a:r>
              <a:rPr lang="en-US" dirty="0" err="1" smtClean="0"/>
              <a:t>Verwendet</a:t>
            </a:r>
            <a:r>
              <a:rPr lang="en-US" dirty="0" smtClean="0"/>
              <a:t> in</a:t>
            </a:r>
            <a:br>
              <a:rPr lang="en-US" dirty="0" smtClean="0"/>
            </a:br>
            <a:r>
              <a:rPr lang="en-US" dirty="0" smtClean="0"/>
              <a:t>Java (Java Key-Store) </a:t>
            </a:r>
            <a:r>
              <a:rPr lang="en-US" dirty="0" err="1" smtClean="0"/>
              <a:t>z.B</a:t>
            </a:r>
            <a:r>
              <a:rPr lang="en-US" dirty="0" smtClean="0"/>
              <a:t>. Tomcat;</a:t>
            </a:r>
            <a:br>
              <a:rPr lang="en-US" dirty="0" smtClean="0"/>
            </a:br>
            <a:r>
              <a:rPr lang="en-US" dirty="0" smtClean="0"/>
              <a:t>Microsoft: </a:t>
            </a:r>
            <a:r>
              <a:rPr lang="en-US" dirty="0" err="1" smtClean="0"/>
              <a:t>z.B</a:t>
            </a:r>
            <a:r>
              <a:rPr lang="en-US" dirty="0" smtClean="0"/>
              <a:t>. IIS, Exchange, etc.</a:t>
            </a:r>
            <a:br>
              <a:rPr lang="en-US" dirty="0" smtClean="0"/>
            </a:br>
            <a:r>
              <a:rPr lang="en-US" dirty="0" err="1" smtClean="0"/>
              <a:t>Unterstützung</a:t>
            </a:r>
            <a:r>
              <a:rPr lang="en-US" dirty="0" smtClean="0"/>
              <a:t> </a:t>
            </a:r>
            <a:r>
              <a:rPr lang="en-US" dirty="0" err="1" smtClean="0"/>
              <a:t>aber</a:t>
            </a:r>
            <a:r>
              <a:rPr lang="en-US" dirty="0" smtClean="0"/>
              <a:t> </a:t>
            </a:r>
            <a:r>
              <a:rPr lang="en-US" dirty="0" err="1" smtClean="0"/>
              <a:t>auch</a:t>
            </a:r>
            <a:r>
              <a:rPr lang="en-US" dirty="0" smtClean="0"/>
              <a:t> in </a:t>
            </a:r>
            <a:r>
              <a:rPr lang="en-US" dirty="0" err="1" smtClean="0"/>
              <a:t>gängigen</a:t>
            </a:r>
            <a:r>
              <a:rPr lang="en-US" dirty="0" smtClean="0"/>
              <a:t> Tools (Firefox, Chrome, Thunderbird, …)</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Lässt</a:t>
            </a:r>
            <a:r>
              <a:rPr lang="en-US" dirty="0" smtClean="0"/>
              <a:t> </a:t>
            </a:r>
            <a:r>
              <a:rPr lang="en-US" dirty="0" err="1" smtClean="0"/>
              <a:t>sich</a:t>
            </a:r>
            <a:r>
              <a:rPr lang="en-US" dirty="0" smtClean="0"/>
              <a:t> </a:t>
            </a:r>
            <a:r>
              <a:rPr lang="en-US" dirty="0" err="1" smtClean="0"/>
              <a:t>als</a:t>
            </a:r>
            <a:r>
              <a:rPr lang="en-US" dirty="0" smtClean="0"/>
              <a:t> “</a:t>
            </a:r>
            <a:r>
              <a:rPr lang="en-US" dirty="0" err="1" smtClean="0"/>
              <a:t>Erweiterung</a:t>
            </a:r>
            <a:r>
              <a:rPr lang="en-US" dirty="0" smtClean="0"/>
              <a:t>” von PKCS#8 </a:t>
            </a:r>
            <a:r>
              <a:rPr lang="en-US" dirty="0" err="1" smtClean="0"/>
              <a:t>betrachten</a:t>
            </a:r>
            <a:r>
              <a:rPr lang="en-US" dirty="0" smtClean="0"/>
              <a:t>, </a:t>
            </a:r>
            <a:r>
              <a:rPr lang="en-US" dirty="0" err="1" smtClean="0"/>
              <a:t>gespeicherte</a:t>
            </a:r>
            <a:r>
              <a:rPr lang="en-US" dirty="0" smtClean="0"/>
              <a:t> private </a:t>
            </a:r>
            <a:r>
              <a:rPr lang="en-US" dirty="0" err="1" smtClean="0"/>
              <a:t>Schlüssel</a:t>
            </a:r>
            <a:r>
              <a:rPr lang="en-US" dirty="0" smtClean="0"/>
              <a:t> </a:t>
            </a:r>
            <a:r>
              <a:rPr lang="en-US" dirty="0" err="1" smtClean="0"/>
              <a:t>können</a:t>
            </a:r>
            <a:r>
              <a:rPr lang="en-US" dirty="0" smtClean="0"/>
              <a:t> um </a:t>
            </a:r>
            <a:r>
              <a:rPr lang="en-US" dirty="0" err="1" smtClean="0"/>
              <a:t>weitere</a:t>
            </a:r>
            <a:r>
              <a:rPr lang="en-US" dirty="0" smtClean="0"/>
              <a:t> </a:t>
            </a:r>
            <a:r>
              <a:rPr lang="en-US" dirty="0" err="1" smtClean="0"/>
              <a:t>Informationen</a:t>
            </a:r>
            <a:r>
              <a:rPr lang="en-US" dirty="0" smtClean="0"/>
              <a:t>, </a:t>
            </a:r>
            <a:r>
              <a:rPr lang="en-US" dirty="0" err="1" smtClean="0"/>
              <a:t>etwa</a:t>
            </a:r>
            <a:r>
              <a:rPr lang="en-US" dirty="0" smtClean="0"/>
              <a:t> </a:t>
            </a:r>
            <a:r>
              <a:rPr lang="en-US" dirty="0" err="1" smtClean="0"/>
              <a:t>Zertifikate</a:t>
            </a:r>
            <a:r>
              <a:rPr lang="en-US" dirty="0" smtClean="0"/>
              <a:t> </a:t>
            </a:r>
            <a:r>
              <a:rPr lang="en-US" dirty="0" err="1" smtClean="0"/>
              <a:t>angereichert</a:t>
            </a:r>
            <a:r>
              <a:rPr lang="en-US" dirty="0" smtClean="0"/>
              <a:t> </a:t>
            </a:r>
            <a:r>
              <a:rPr lang="en-US" dirty="0" err="1" smtClean="0"/>
              <a:t>werden</a:t>
            </a:r>
            <a:r>
              <a:rPr lang="en-US" dirty="0" smtClean="0"/>
              <a:t>.</a:t>
            </a:r>
          </a:p>
          <a:p>
            <a:pPr lvl="1">
              <a:buFont typeface="Wingdings" pitchFamily="2" charset="2"/>
              <a:buChar char="§"/>
            </a:pPr>
            <a:r>
              <a:rPr lang="en-US" dirty="0" err="1" smtClean="0"/>
              <a:t>Verbesserter</a:t>
            </a:r>
            <a:r>
              <a:rPr lang="en-US" dirty="0" smtClean="0"/>
              <a:t> </a:t>
            </a:r>
            <a:r>
              <a:rPr lang="en-US" dirty="0" err="1" smtClean="0"/>
              <a:t>Schutz</a:t>
            </a:r>
            <a:r>
              <a:rPr lang="en-US" dirty="0" smtClean="0"/>
              <a:t> </a:t>
            </a:r>
            <a:r>
              <a:rPr lang="en-US" dirty="0" err="1" smtClean="0"/>
              <a:t>der</a:t>
            </a:r>
            <a:r>
              <a:rPr lang="en-US" dirty="0" smtClean="0"/>
              <a:t> </a:t>
            </a:r>
            <a:r>
              <a:rPr lang="en-US" dirty="0" err="1" smtClean="0"/>
              <a:t>Informationen</a:t>
            </a:r>
            <a:r>
              <a:rPr lang="en-US" dirty="0" smtClean="0"/>
              <a:t> </a:t>
            </a:r>
            <a:r>
              <a:rPr lang="en-US" dirty="0" err="1" smtClean="0"/>
              <a:t>im</a:t>
            </a:r>
            <a:r>
              <a:rPr lang="en-US" dirty="0" smtClean="0"/>
              <a:t> </a:t>
            </a:r>
            <a:r>
              <a:rPr lang="en-US" dirty="0" err="1" smtClean="0"/>
              <a:t>Vergleich</a:t>
            </a:r>
            <a:r>
              <a:rPr lang="en-US" dirty="0" smtClean="0"/>
              <a:t> </a:t>
            </a:r>
            <a:r>
              <a:rPr lang="en-US" dirty="0" err="1" smtClean="0"/>
              <a:t>zu</a:t>
            </a:r>
            <a:r>
              <a:rPr lang="en-US" dirty="0" smtClean="0"/>
              <a:t> PKCS#8</a:t>
            </a:r>
          </a:p>
          <a:p>
            <a:pPr lvl="2">
              <a:buFont typeface="Wingdings" pitchFamily="2" charset="2"/>
              <a:buChar char="§"/>
            </a:pPr>
            <a:r>
              <a:rPr lang="en-US" dirty="0" smtClean="0"/>
              <a:t>Privacy-Mode / </a:t>
            </a:r>
            <a:r>
              <a:rPr lang="en-US" dirty="0" err="1" smtClean="0"/>
              <a:t>Verschlüsselung</a:t>
            </a:r>
            <a:r>
              <a:rPr lang="en-US" dirty="0" smtClean="0"/>
              <a:t> </a:t>
            </a:r>
            <a:r>
              <a:rPr lang="en-US" dirty="0" err="1" smtClean="0"/>
              <a:t>mit</a:t>
            </a:r>
            <a:endParaRPr lang="en-US" dirty="0" smtClean="0"/>
          </a:p>
          <a:p>
            <a:pPr lvl="3">
              <a:buFont typeface="Wingdings" pitchFamily="2" charset="2"/>
              <a:buChar char="§"/>
            </a:pPr>
            <a:r>
              <a:rPr lang="en-US" dirty="0" err="1" smtClean="0"/>
              <a:t>Passwort</a:t>
            </a:r>
            <a:endParaRPr lang="en-US" dirty="0" smtClean="0"/>
          </a:p>
          <a:p>
            <a:pPr lvl="3">
              <a:buFont typeface="Wingdings" pitchFamily="2" charset="2"/>
              <a:buChar char="§"/>
            </a:pPr>
            <a:r>
              <a:rPr lang="en-US" dirty="0" smtClean="0"/>
              <a:t>Public-Key</a:t>
            </a:r>
          </a:p>
          <a:p>
            <a:pPr lvl="2">
              <a:buFont typeface="Wingdings" pitchFamily="2" charset="2"/>
              <a:buChar char="§"/>
            </a:pPr>
            <a:r>
              <a:rPr lang="en-US" dirty="0" smtClean="0"/>
              <a:t>Integrity-Mode / </a:t>
            </a:r>
            <a:r>
              <a:rPr lang="en-US" dirty="0" err="1" smtClean="0"/>
              <a:t>Signatur</a:t>
            </a:r>
            <a:r>
              <a:rPr lang="en-US" dirty="0" smtClean="0"/>
              <a:t> </a:t>
            </a:r>
            <a:r>
              <a:rPr lang="en-US" dirty="0" err="1" smtClean="0"/>
              <a:t>mit</a:t>
            </a:r>
            <a:endParaRPr lang="en-US" dirty="0" smtClean="0"/>
          </a:p>
          <a:p>
            <a:pPr lvl="3">
              <a:buFont typeface="Wingdings" pitchFamily="2" charset="2"/>
              <a:buChar char="§"/>
            </a:pPr>
            <a:r>
              <a:rPr lang="en-US" dirty="0" err="1" smtClean="0"/>
              <a:t>Passwort</a:t>
            </a:r>
            <a:r>
              <a:rPr lang="en-US" dirty="0" smtClean="0"/>
              <a:t> (</a:t>
            </a:r>
            <a:r>
              <a:rPr lang="en-US" dirty="0" err="1" smtClean="0"/>
              <a:t>Passwort</a:t>
            </a:r>
            <a:r>
              <a:rPr lang="en-US" dirty="0" smtClean="0"/>
              <a:t> MAC)</a:t>
            </a:r>
          </a:p>
          <a:p>
            <a:pPr lvl="3">
              <a:buFont typeface="Wingdings" pitchFamily="2" charset="2"/>
              <a:buChar char="§"/>
            </a:pPr>
            <a:r>
              <a:rPr lang="en-US" dirty="0" err="1" smtClean="0"/>
              <a:t>Digitale</a:t>
            </a:r>
            <a:r>
              <a:rPr lang="en-US" dirty="0" smtClean="0"/>
              <a:t> </a:t>
            </a:r>
            <a:r>
              <a:rPr lang="en-US" dirty="0" err="1" smtClean="0"/>
              <a:t>Signatur</a:t>
            </a:r>
            <a:r>
              <a:rPr lang="en-US" dirty="0" smtClean="0"/>
              <a:t> (</a:t>
            </a:r>
            <a:r>
              <a:rPr lang="en-US" dirty="0" err="1" smtClean="0"/>
              <a:t>mit</a:t>
            </a:r>
            <a:r>
              <a:rPr lang="en-US" dirty="0" smtClean="0"/>
              <a:t> </a:t>
            </a:r>
            <a:r>
              <a:rPr lang="en-US" dirty="0" err="1" smtClean="0"/>
              <a:t>privatem</a:t>
            </a:r>
            <a:r>
              <a:rPr lang="en-US" dirty="0" smtClean="0"/>
              <a:t> </a:t>
            </a:r>
            <a:r>
              <a:rPr lang="en-US" dirty="0" err="1" smtClean="0"/>
              <a:t>Schlüssel</a:t>
            </a:r>
            <a:r>
              <a:rPr lang="en-US" dirty="0" smtClean="0"/>
              <a:t>)</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69</a:t>
            </a:fld>
            <a:endParaRPr lang="de-DE"/>
          </a:p>
        </p:txBody>
      </p:sp>
      <p:grpSp>
        <p:nvGrpSpPr>
          <p:cNvPr id="9" name="Gruppieren 8"/>
          <p:cNvGrpSpPr/>
          <p:nvPr/>
        </p:nvGrpSpPr>
        <p:grpSpPr>
          <a:xfrm>
            <a:off x="2354355" y="3197026"/>
            <a:ext cx="4508314" cy="1339577"/>
            <a:chOff x="2354355" y="3197026"/>
            <a:chExt cx="4508314" cy="1339577"/>
          </a:xfrm>
        </p:grpSpPr>
        <p:sp>
          <p:nvSpPr>
            <p:cNvPr id="7" name="Rechteck 6"/>
            <p:cNvSpPr/>
            <p:nvPr/>
          </p:nvSpPr>
          <p:spPr>
            <a:xfrm>
              <a:off x="2354355" y="3197026"/>
              <a:ext cx="139006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empfohlen</a:t>
              </a:r>
              <a:endParaRPr lang="de-DE" b="1" cap="all" spc="0" dirty="0">
                <a:ln w="0"/>
                <a:solidFill>
                  <a:srgbClr val="FF0000"/>
                </a:solidFill>
                <a:effectLst>
                  <a:reflection blurRad="12700" stA="50000" endPos="50000" dist="5000" dir="5400000" sy="-100000" rotWithShape="0"/>
                </a:effectLst>
              </a:endParaRPr>
            </a:p>
          </p:txBody>
        </p:sp>
        <p:sp>
          <p:nvSpPr>
            <p:cNvPr id="8" name="Rechteck 7"/>
            <p:cNvSpPr/>
            <p:nvPr/>
          </p:nvSpPr>
          <p:spPr>
            <a:xfrm>
              <a:off x="5472608" y="4167271"/>
              <a:ext cx="139006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empfohlen</a:t>
              </a:r>
              <a:endParaRPr lang="de-DE" b="1" cap="all" spc="0" dirty="0">
                <a:ln w="0"/>
                <a:solidFill>
                  <a:srgbClr val="FF0000"/>
                </a:solidFill>
                <a:effectLst>
                  <a:reflection blurRad="12700" stA="50000" endPos="50000" dist="5000" dir="5400000" sy="-100000" rotWithShape="0"/>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strips(downLeft)">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a:xfrm>
            <a:off x="2808312" y="1224603"/>
            <a:ext cx="6120680" cy="3312000"/>
          </a:xfrm>
        </p:spPr>
        <p:txBody>
          <a:bodyPr/>
          <a:lstStyle/>
          <a:p>
            <a:pPr>
              <a:buNone/>
            </a:pPr>
            <a:r>
              <a:rPr lang="de-DE" dirty="0" smtClean="0"/>
              <a:t>Was meint Transport Layer Security?</a:t>
            </a:r>
          </a:p>
          <a:p>
            <a:pPr lvl="1">
              <a:buFont typeface="Wingdings" pitchFamily="2" charset="2"/>
              <a:buChar char="§"/>
            </a:pPr>
            <a:r>
              <a:rPr lang="de-DE" dirty="0" smtClean="0"/>
              <a:t>Absicherung der Transportschicht?</a:t>
            </a:r>
          </a:p>
          <a:p>
            <a:pPr lvl="2">
              <a:buFont typeface="Wingdings" pitchFamily="2" charset="2"/>
              <a:buChar char="§"/>
            </a:pPr>
            <a:r>
              <a:rPr lang="de-DE" dirty="0" smtClean="0"/>
              <a:t>Absicherung durch darunterliegende Schichten</a:t>
            </a:r>
          </a:p>
          <a:p>
            <a:pPr lvl="1">
              <a:buFont typeface="Wingdings" pitchFamily="2" charset="2"/>
              <a:buChar char="§"/>
            </a:pPr>
            <a:r>
              <a:rPr lang="de-DE" dirty="0" smtClean="0"/>
              <a:t>Absicherung durch die Transportschicht?</a:t>
            </a:r>
          </a:p>
          <a:p>
            <a:pPr lvl="2">
              <a:buFont typeface="Wingdings" pitchFamily="2" charset="2"/>
              <a:buChar char="§"/>
            </a:pPr>
            <a:r>
              <a:rPr lang="de-DE" dirty="0" smtClean="0"/>
              <a:t>Absicherung der darüber liegenden Schichten</a:t>
            </a:r>
          </a:p>
          <a:p>
            <a:pPr>
              <a:buNone/>
            </a:pPr>
            <a:r>
              <a:rPr lang="de-DE" dirty="0" smtClean="0"/>
              <a:t>Vorgänger: Secure Sockets </a:t>
            </a:r>
            <a:r>
              <a:rPr lang="de-DE" b="1" dirty="0" smtClean="0"/>
              <a:t>Layer</a:t>
            </a:r>
            <a:r>
              <a:rPr lang="de-DE" dirty="0" smtClean="0"/>
              <a:t> (SSL)</a:t>
            </a:r>
          </a:p>
          <a:p>
            <a:pPr>
              <a:buNone/>
            </a:pPr>
            <a:r>
              <a:rPr lang="de-DE" dirty="0" smtClean="0"/>
              <a:t>                       Eigene Schicht im Protokollstapel</a:t>
            </a:r>
          </a:p>
          <a:p>
            <a:pPr>
              <a:buNone/>
            </a:pPr>
            <a:r>
              <a:rPr lang="de-DE" dirty="0" smtClean="0"/>
              <a:t>Ziel: Absicherung der Anwendungsschicht</a:t>
            </a:r>
          </a:p>
          <a:p>
            <a:pPr lvl="1">
              <a:buFont typeface="Wingdings" pitchFamily="2" charset="2"/>
              <a:buChar char="§"/>
            </a:pPr>
            <a:r>
              <a:rPr lang="de-DE" dirty="0" smtClean="0"/>
              <a:t>OSI Layer 5/6 (Sitzungs- und Darstellungsschicht)</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a:t>
            </a:fld>
            <a:endParaRPr lang="de-DE"/>
          </a:p>
        </p:txBody>
      </p:sp>
      <p:pic>
        <p:nvPicPr>
          <p:cNvPr id="1026" name="Picture 2"/>
          <p:cNvPicPr>
            <a:picLocks noChangeAspect="1" noChangeArrowheads="1"/>
          </p:cNvPicPr>
          <p:nvPr/>
        </p:nvPicPr>
        <p:blipFill>
          <a:blip r:embed="rId2" cstate="print"/>
          <a:srcRect/>
          <a:stretch>
            <a:fillRect/>
          </a:stretch>
        </p:blipFill>
        <p:spPr bwMode="auto">
          <a:xfrm>
            <a:off x="504056" y="1281509"/>
            <a:ext cx="2232248" cy="3440638"/>
          </a:xfrm>
          <a:prstGeom prst="rect">
            <a:avLst/>
          </a:prstGeom>
          <a:noFill/>
          <a:ln w="9525">
            <a:noFill/>
            <a:miter lim="800000"/>
            <a:headEnd/>
            <a:tailEnd/>
          </a:ln>
          <a:effectLst/>
        </p:spPr>
      </p:pic>
      <p:sp>
        <p:nvSpPr>
          <p:cNvPr id="8" name="Rechteck 7"/>
          <p:cNvSpPr/>
          <p:nvPr/>
        </p:nvSpPr>
        <p:spPr>
          <a:xfrm>
            <a:off x="504056" y="2880419"/>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0" name="Pfeil nach rechts 9"/>
          <p:cNvSpPr/>
          <p:nvPr/>
        </p:nvSpPr>
        <p:spPr>
          <a:xfrm>
            <a:off x="2952328" y="3528491"/>
            <a:ext cx="864096"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504056" y="1584275"/>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strips(downRight)">
                                      <p:cBhvr>
                                        <p:cTn id="44" dur="500"/>
                                        <p:tgtEl>
                                          <p:spTgt spid="10"/>
                                        </p:tgtEl>
                                      </p:cBhvr>
                                    </p:animEffect>
                                  </p:childTnLst>
                                </p:cTn>
                              </p:par>
                            </p:childTnLst>
                          </p:cTn>
                        </p:par>
                        <p:par>
                          <p:cTn id="45" fill="hold">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6" presetID="18" presetClass="entr" presetSubtype="12"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trips(downLeft)">
                                      <p:cBhvr>
                                        <p:cTn id="58" dur="500"/>
                                        <p:tgtEl>
                                          <p:spTgt spid="11"/>
                                        </p:tgtEl>
                                      </p:cBhvr>
                                    </p:animEffect>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0"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71</a:t>
            </a:fld>
            <a:endParaRPr lang="de-DE"/>
          </a:p>
        </p:txBody>
      </p:sp>
      <p:pic>
        <p:nvPicPr>
          <p:cNvPr id="3074" name="Picture 2"/>
          <p:cNvPicPr>
            <a:picLocks noChangeAspect="1" noChangeArrowheads="1"/>
          </p:cNvPicPr>
          <p:nvPr/>
        </p:nvPicPr>
        <p:blipFill>
          <a:blip r:embed="rId2" cstate="print"/>
          <a:srcRect/>
          <a:stretch>
            <a:fillRect/>
          </a:stretch>
        </p:blipFill>
        <p:spPr bwMode="auto">
          <a:xfrm>
            <a:off x="1944216" y="1141656"/>
            <a:ext cx="5310925" cy="368275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1000" fill="hold"/>
                                        <p:tgtEl>
                                          <p:spTgt spid="3074"/>
                                        </p:tgtEl>
                                        <p:attrNameLst>
                                          <p:attrName>ppt_w</p:attrName>
                                        </p:attrNameLst>
                                      </p:cBhvr>
                                      <p:tavLst>
                                        <p:tav tm="0">
                                          <p:val>
                                            <p:fltVal val="0"/>
                                          </p:val>
                                        </p:tav>
                                        <p:tav tm="100000">
                                          <p:val>
                                            <p:strVal val="#ppt_w"/>
                                          </p:val>
                                        </p:tav>
                                      </p:tavLst>
                                    </p:anim>
                                    <p:anim calcmode="lin" valueType="num">
                                      <p:cBhvr>
                                        <p:cTn id="8" dur="1000" fill="hold"/>
                                        <p:tgtEl>
                                          <p:spTgt spid="3074"/>
                                        </p:tgtEl>
                                        <p:attrNameLst>
                                          <p:attrName>ppt_h</p:attrName>
                                        </p:attrNameLst>
                                      </p:cBhvr>
                                      <p:tavLst>
                                        <p:tav tm="0">
                                          <p:val>
                                            <p:fltVal val="0"/>
                                          </p:val>
                                        </p:tav>
                                        <p:tav tm="100000">
                                          <p:val>
                                            <p:strVal val="#ppt_h"/>
                                          </p:val>
                                        </p:tav>
                                      </p:tavLst>
                                    </p:anim>
                                    <p:anim calcmode="lin" valueType="num">
                                      <p:cBhvr>
                                        <p:cTn id="9" dur="1000" fill="hold"/>
                                        <p:tgtEl>
                                          <p:spTgt spid="307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07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en-US" dirty="0" smtClean="0"/>
          </a:p>
          <a:p>
            <a:pPr>
              <a:buFont typeface="Wingdings" pitchFamily="2" charset="2"/>
              <a:buChar char="§"/>
            </a:pPr>
            <a:endParaRPr lang="en-US" dirty="0" smtClean="0"/>
          </a:p>
          <a:p>
            <a:pPr>
              <a:buNone/>
            </a:pPr>
            <a:r>
              <a:rPr lang="en-US" dirty="0" smtClean="0"/>
              <a:t>In </a:t>
            </a:r>
            <a:r>
              <a:rPr lang="en-US" dirty="0" err="1" smtClean="0"/>
              <a:t>normalen</a:t>
            </a:r>
            <a:r>
              <a:rPr lang="en-US" dirty="0" smtClean="0"/>
              <a:t> </a:t>
            </a:r>
            <a:r>
              <a:rPr lang="en-US" dirty="0" err="1" smtClean="0"/>
              <a:t>Anwendungsszenarien</a:t>
            </a:r>
            <a:r>
              <a:rPr lang="en-US" dirty="0" smtClean="0"/>
              <a:t> </a:t>
            </a:r>
            <a:r>
              <a:rPr lang="en-US" dirty="0" err="1" smtClean="0"/>
              <a:t>aber</a:t>
            </a:r>
            <a:r>
              <a:rPr lang="en-US" dirty="0" smtClean="0"/>
              <a:t> fast </a:t>
            </a:r>
            <a:r>
              <a:rPr lang="en-US" dirty="0" err="1" smtClean="0"/>
              <a:t>ausschließlich</a:t>
            </a:r>
            <a:r>
              <a:rPr lang="en-US" dirty="0" smtClean="0"/>
              <a:t> </a:t>
            </a:r>
            <a:r>
              <a:rPr lang="en-US" dirty="0" err="1" smtClean="0"/>
              <a:t>ein</a:t>
            </a:r>
            <a:r>
              <a:rPr lang="en-US" dirty="0" smtClean="0"/>
              <a:t> </a:t>
            </a:r>
            <a:r>
              <a:rPr lang="en-US" dirty="0" err="1" smtClean="0"/>
              <a:t>privater</a:t>
            </a:r>
            <a:r>
              <a:rPr lang="en-US" dirty="0" smtClean="0"/>
              <a:t> </a:t>
            </a:r>
            <a:r>
              <a:rPr lang="en-US" dirty="0" err="1" smtClean="0"/>
              <a:t>Schlüssel</a:t>
            </a:r>
            <a:r>
              <a:rPr lang="en-US" dirty="0" smtClean="0"/>
              <a:t> </a:t>
            </a:r>
            <a:r>
              <a:rPr lang="en-US" dirty="0" err="1" smtClean="0"/>
              <a:t>mit</a:t>
            </a:r>
            <a:r>
              <a:rPr lang="en-US" dirty="0" smtClean="0"/>
              <a:t> </a:t>
            </a:r>
            <a:r>
              <a:rPr lang="en-US" dirty="0" err="1" smtClean="0"/>
              <a:t>entsprechendem</a:t>
            </a:r>
            <a:r>
              <a:rPr lang="en-US" dirty="0" smtClean="0"/>
              <a:t> </a:t>
            </a:r>
            <a:r>
              <a:rPr lang="en-US" dirty="0" err="1" smtClean="0"/>
              <a:t>Zertifikat</a:t>
            </a:r>
            <a:r>
              <a:rPr lang="en-US" dirty="0" smtClean="0"/>
              <a:t> (</a:t>
            </a:r>
            <a:r>
              <a:rPr lang="en-US" dirty="0" err="1" smtClean="0"/>
              <a:t>inkl</a:t>
            </a:r>
            <a:r>
              <a:rPr lang="en-US" dirty="0" smtClean="0"/>
              <a:t>. </a:t>
            </a:r>
            <a:r>
              <a:rPr lang="en-US" smtClean="0"/>
              <a:t>Zertifikatskette)</a:t>
            </a:r>
            <a:endParaRPr lang="en-US" dirty="0" smtClean="0"/>
          </a:p>
          <a:p>
            <a:pPr>
              <a:buFont typeface="Wingdings" pitchFamily="2" charset="2"/>
              <a:buChar char="§"/>
            </a:pPr>
            <a:endParaRPr lang="en-US" dirty="0" smtClean="0"/>
          </a:p>
          <a:p>
            <a:pPr>
              <a:buNone/>
            </a:pPr>
            <a:r>
              <a:rPr lang="en-US" dirty="0" err="1" smtClean="0"/>
              <a:t>Erstellen</a:t>
            </a:r>
            <a:r>
              <a:rPr lang="en-US" dirty="0" smtClean="0"/>
              <a:t> </a:t>
            </a:r>
            <a:r>
              <a:rPr lang="en-US" dirty="0" err="1" smtClean="0"/>
              <a:t>einer</a:t>
            </a:r>
            <a:r>
              <a:rPr lang="en-US" dirty="0" smtClean="0"/>
              <a:t> PKCS#12-Datei (</a:t>
            </a:r>
            <a:r>
              <a:rPr lang="en-US" dirty="0" err="1" smtClean="0"/>
              <a:t>Privater</a:t>
            </a:r>
            <a:r>
              <a:rPr lang="en-US" dirty="0" smtClean="0"/>
              <a:t> </a:t>
            </a:r>
            <a:r>
              <a:rPr lang="en-US" dirty="0" err="1" smtClean="0"/>
              <a:t>Schlüssel</a:t>
            </a:r>
            <a:r>
              <a:rPr lang="en-US" dirty="0" smtClean="0"/>
              <a:t> + </a:t>
            </a:r>
            <a:r>
              <a:rPr lang="en-US" dirty="0" err="1" smtClean="0"/>
              <a:t>Zertifikatkette</a:t>
            </a:r>
            <a:r>
              <a:rPr lang="en-US" dirty="0" smtClean="0"/>
              <a:t>)</a:t>
            </a:r>
          </a:p>
          <a:p>
            <a:pPr lvl="1">
              <a:buNone/>
            </a:pPr>
            <a:r>
              <a:rPr lang="en-US" dirty="0" smtClean="0"/>
              <a:t>$&gt; </a:t>
            </a:r>
            <a:r>
              <a:rPr lang="en-US" dirty="0" err="1" smtClean="0"/>
              <a:t>openssl</a:t>
            </a:r>
            <a:r>
              <a:rPr lang="en-US" dirty="0" smtClean="0"/>
              <a:t> </a:t>
            </a:r>
            <a:r>
              <a:rPr lang="de-DE" dirty="0" smtClean="0"/>
              <a:t>pkcs12 -export -in vlnwsi.crt -</a:t>
            </a:r>
            <a:r>
              <a:rPr lang="de-DE" dirty="0" err="1" smtClean="0"/>
              <a:t>inkey</a:t>
            </a:r>
            <a:r>
              <a:rPr lang="de-DE" dirty="0" smtClean="0"/>
              <a:t> vlnwsi.key -out vlnwsi.p12</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19"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21" dur="80"/>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PKCS#13 – Elliptic curve cryptography</a:t>
            </a:r>
            <a:endParaRPr lang="de-DE" dirty="0"/>
          </a:p>
        </p:txBody>
      </p:sp>
      <p:sp>
        <p:nvSpPr>
          <p:cNvPr id="3" name="Inhaltsplatzhalter 2"/>
          <p:cNvSpPr>
            <a:spLocks noGrp="1"/>
          </p:cNvSpPr>
          <p:nvPr>
            <p:ph idx="1"/>
          </p:nvPr>
        </p:nvSpPr>
        <p:spPr/>
        <p:txBody>
          <a:bodyPr/>
          <a:lstStyle/>
          <a:p>
            <a:pPr>
              <a:buNone/>
            </a:pPr>
            <a:r>
              <a:rPr lang="en-US" dirty="0" err="1" smtClean="0"/>
              <a:t>Existiert</a:t>
            </a:r>
            <a:r>
              <a:rPr lang="en-US" dirty="0" smtClean="0"/>
              <a:t> </a:t>
            </a:r>
            <a:r>
              <a:rPr lang="en-US" dirty="0" err="1" smtClean="0"/>
              <a:t>nur</a:t>
            </a:r>
            <a:r>
              <a:rPr lang="en-US" dirty="0" smtClean="0"/>
              <a:t> </a:t>
            </a:r>
            <a:r>
              <a:rPr lang="en-US" dirty="0" err="1" smtClean="0"/>
              <a:t>als</a:t>
            </a:r>
            <a:r>
              <a:rPr lang="en-US" dirty="0" smtClean="0"/>
              <a:t> </a:t>
            </a:r>
            <a:r>
              <a:rPr lang="en-US" dirty="0" err="1" smtClean="0"/>
              <a:t>Entwurf</a:t>
            </a:r>
            <a:r>
              <a:rPr lang="en-US" dirty="0" smtClean="0"/>
              <a:t> (</a:t>
            </a:r>
            <a:r>
              <a:rPr lang="en-US" dirty="0" err="1" smtClean="0"/>
              <a:t>wurde</a:t>
            </a:r>
            <a:r>
              <a:rPr lang="en-US" dirty="0" smtClean="0"/>
              <a:t> </a:t>
            </a:r>
            <a:r>
              <a:rPr lang="en-US" dirty="0" err="1" smtClean="0"/>
              <a:t>nie</a:t>
            </a:r>
            <a:r>
              <a:rPr lang="en-US" dirty="0" smtClean="0"/>
              <a:t> </a:t>
            </a:r>
            <a:r>
              <a:rPr lang="en-US" dirty="0" err="1" smtClean="0"/>
              <a:t>veröffentlicht</a:t>
            </a:r>
            <a:r>
              <a:rPr lang="en-US" dirty="0" smtClean="0"/>
              <a:t>)</a:t>
            </a:r>
          </a:p>
          <a:p>
            <a:pPr>
              <a:buNone/>
            </a:pPr>
            <a:r>
              <a:rPr lang="en-US" dirty="0" err="1" smtClean="0"/>
              <a:t>Wird</a:t>
            </a:r>
            <a:r>
              <a:rPr lang="en-US" dirty="0" smtClean="0"/>
              <a:t> </a:t>
            </a:r>
            <a:r>
              <a:rPr lang="en-US" dirty="0" err="1" smtClean="0"/>
              <a:t>nicht</a:t>
            </a:r>
            <a:r>
              <a:rPr lang="en-US" dirty="0" smtClean="0"/>
              <a:t> </a:t>
            </a:r>
            <a:r>
              <a:rPr lang="en-US" dirty="0" err="1" smtClean="0"/>
              <a:t>weiter</a:t>
            </a:r>
            <a:r>
              <a:rPr lang="en-US" dirty="0" smtClean="0"/>
              <a:t> </a:t>
            </a:r>
            <a:r>
              <a:rPr lang="en-US" dirty="0" err="1" smtClean="0"/>
              <a:t>gepflegt</a:t>
            </a:r>
            <a:endParaRPr lang="en-US" dirty="0" smtClean="0"/>
          </a:p>
          <a:p>
            <a:pPr>
              <a:buNone/>
            </a:pPr>
            <a:r>
              <a:rPr lang="en-US" dirty="0" err="1" smtClean="0"/>
              <a:t>Andere</a:t>
            </a:r>
            <a:r>
              <a:rPr lang="en-US" dirty="0" smtClean="0"/>
              <a:t> Elliptic-Curve-Standards</a:t>
            </a:r>
          </a:p>
          <a:p>
            <a:pPr lvl="1">
              <a:buFont typeface="Wingdings" pitchFamily="2" charset="2"/>
              <a:buChar char="§"/>
            </a:pPr>
            <a:r>
              <a:rPr lang="de-DE" dirty="0" smtClean="0"/>
              <a:t>ANSI X9.62 (ECDSA)</a:t>
            </a:r>
          </a:p>
          <a:p>
            <a:pPr lvl="1">
              <a:buFont typeface="Wingdings" pitchFamily="2" charset="2"/>
              <a:buChar char="§"/>
            </a:pPr>
            <a:r>
              <a:rPr lang="en-US" dirty="0" smtClean="0"/>
              <a:t>NIST FIPS 186-3</a:t>
            </a:r>
          </a:p>
          <a:p>
            <a:pPr lvl="1">
              <a:buFont typeface="Wingdings" pitchFamily="2" charset="2"/>
              <a:buChar char="§"/>
            </a:pPr>
            <a:r>
              <a:rPr lang="en-US" dirty="0" smtClean="0"/>
              <a:t>IEEE 1363</a:t>
            </a: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PKCS#13 – Elliptic curve cryptography</a:t>
            </a:r>
            <a:endParaRPr lang="de-DE" dirty="0"/>
          </a:p>
        </p:txBody>
      </p:sp>
      <p:sp>
        <p:nvSpPr>
          <p:cNvPr id="3" name="Inhaltsplatzhalter 2"/>
          <p:cNvSpPr>
            <a:spLocks noGrp="1"/>
          </p:cNvSpPr>
          <p:nvPr>
            <p:ph idx="1"/>
          </p:nvPr>
        </p:nvSpPr>
        <p:spPr/>
        <p:txBody>
          <a:bodyPr/>
          <a:lstStyle/>
          <a:p>
            <a:pPr>
              <a:buNone/>
            </a:pPr>
            <a:r>
              <a:rPr lang="en-US" dirty="0" err="1" smtClean="0"/>
              <a:t>Existiert</a:t>
            </a:r>
            <a:r>
              <a:rPr lang="en-US" dirty="0" smtClean="0"/>
              <a:t> </a:t>
            </a:r>
            <a:r>
              <a:rPr lang="en-US" dirty="0" err="1" smtClean="0"/>
              <a:t>nur</a:t>
            </a:r>
            <a:r>
              <a:rPr lang="en-US" dirty="0" smtClean="0"/>
              <a:t> </a:t>
            </a:r>
            <a:r>
              <a:rPr lang="en-US" dirty="0" err="1" smtClean="0"/>
              <a:t>als</a:t>
            </a:r>
            <a:r>
              <a:rPr lang="en-US" dirty="0" smtClean="0"/>
              <a:t> </a:t>
            </a:r>
            <a:r>
              <a:rPr lang="en-US" dirty="0" err="1" smtClean="0"/>
              <a:t>Entwurf</a:t>
            </a:r>
            <a:r>
              <a:rPr lang="en-US" dirty="0" smtClean="0"/>
              <a:t> (</a:t>
            </a:r>
            <a:r>
              <a:rPr lang="en-US" dirty="0" err="1" smtClean="0"/>
              <a:t>wurde</a:t>
            </a:r>
            <a:r>
              <a:rPr lang="en-US" dirty="0" smtClean="0"/>
              <a:t> </a:t>
            </a:r>
            <a:r>
              <a:rPr lang="en-US" dirty="0" err="1" smtClean="0"/>
              <a:t>nie</a:t>
            </a:r>
            <a:r>
              <a:rPr lang="en-US" dirty="0" smtClean="0"/>
              <a:t> </a:t>
            </a:r>
            <a:r>
              <a:rPr lang="en-US" dirty="0" err="1" smtClean="0"/>
              <a:t>veröffentlicht</a:t>
            </a:r>
            <a:r>
              <a:rPr lang="en-US" dirty="0" smtClean="0"/>
              <a:t>)</a:t>
            </a:r>
          </a:p>
          <a:p>
            <a:pPr>
              <a:buNone/>
            </a:pPr>
            <a:r>
              <a:rPr lang="en-US" dirty="0" err="1" smtClean="0"/>
              <a:t>Wird</a:t>
            </a:r>
            <a:r>
              <a:rPr lang="en-US" dirty="0" smtClean="0"/>
              <a:t> </a:t>
            </a:r>
            <a:r>
              <a:rPr lang="en-US" dirty="0" err="1" smtClean="0"/>
              <a:t>nicht</a:t>
            </a:r>
            <a:r>
              <a:rPr lang="en-US" dirty="0" smtClean="0"/>
              <a:t> </a:t>
            </a:r>
            <a:r>
              <a:rPr lang="en-US" dirty="0" err="1" smtClean="0"/>
              <a:t>weiter</a:t>
            </a:r>
            <a:r>
              <a:rPr lang="en-US" dirty="0" smtClean="0"/>
              <a:t> </a:t>
            </a:r>
            <a:r>
              <a:rPr lang="en-US" dirty="0" err="1" smtClean="0"/>
              <a:t>gepflegt</a:t>
            </a:r>
            <a:endParaRPr lang="en-US" dirty="0" smtClean="0"/>
          </a:p>
          <a:p>
            <a:pPr>
              <a:buNone/>
            </a:pPr>
            <a:r>
              <a:rPr lang="en-US" dirty="0" err="1" smtClean="0"/>
              <a:t>Andere</a:t>
            </a:r>
            <a:r>
              <a:rPr lang="en-US" dirty="0" smtClean="0"/>
              <a:t> Elliptic-Curve-Standards</a:t>
            </a:r>
          </a:p>
          <a:p>
            <a:pPr lvl="1">
              <a:buFont typeface="Wingdings" pitchFamily="2" charset="2"/>
              <a:buChar char="§"/>
            </a:pPr>
            <a:r>
              <a:rPr lang="de-DE" dirty="0" smtClean="0"/>
              <a:t>ANSI X9.62 (ECDSA)</a:t>
            </a:r>
          </a:p>
          <a:p>
            <a:pPr lvl="1">
              <a:buFont typeface="Wingdings" pitchFamily="2" charset="2"/>
              <a:buChar char="§"/>
            </a:pPr>
            <a:r>
              <a:rPr lang="en-US" dirty="0" smtClean="0"/>
              <a:t>NIST FIPS 186-3</a:t>
            </a:r>
          </a:p>
          <a:p>
            <a:pPr lvl="1">
              <a:buFont typeface="Wingdings" pitchFamily="2" charset="2"/>
              <a:buChar char="§"/>
            </a:pPr>
            <a:r>
              <a:rPr lang="en-US" dirty="0" smtClean="0"/>
              <a:t>IEEE 1363</a:t>
            </a:r>
          </a:p>
          <a:p>
            <a:pPr lvl="1">
              <a:buFont typeface="Wingdings" pitchFamily="2" charset="2"/>
              <a:buChar char="§"/>
            </a:pPr>
            <a:r>
              <a:rPr lang="en-US" dirty="0" smtClean="0"/>
              <a:t>BSI</a:t>
            </a:r>
          </a:p>
          <a:p>
            <a:pPr lvl="1">
              <a:buFont typeface="Wingdings" pitchFamily="2" charset="2"/>
              <a:buChar char="§"/>
            </a:pPr>
            <a:r>
              <a:rPr lang="en-US" dirty="0" smtClean="0"/>
              <a:t>ISO</a:t>
            </a:r>
          </a:p>
          <a:p>
            <a:pPr lvl="1">
              <a:buFont typeface="Wingdings" pitchFamily="2" charset="2"/>
              <a:buChar char="§"/>
            </a:pPr>
            <a:r>
              <a:rPr lang="en-US" dirty="0" err="1" smtClean="0"/>
              <a:t>SafeCurves</a:t>
            </a: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74</a:t>
            </a:fld>
            <a:endParaRPr lang="de-DE"/>
          </a:p>
        </p:txBody>
      </p:sp>
      <p:pic>
        <p:nvPicPr>
          <p:cNvPr id="11266" name="Picture 2" descr="National Security Agency Central Security Service"/>
          <p:cNvPicPr>
            <a:picLocks noChangeAspect="1" noChangeArrowheads="1"/>
          </p:cNvPicPr>
          <p:nvPr/>
        </p:nvPicPr>
        <p:blipFill>
          <a:blip r:embed="rId3" cstate="print"/>
          <a:srcRect/>
          <a:stretch>
            <a:fillRect/>
          </a:stretch>
        </p:blipFill>
        <p:spPr bwMode="auto">
          <a:xfrm rot="20215536">
            <a:off x="1049466" y="2449745"/>
            <a:ext cx="2736304" cy="76958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2000"/>
                                        <p:tgtEl>
                                          <p:spTgt spid="11266"/>
                                        </p:tgtEl>
                                      </p:cBhvr>
                                    </p:animEffect>
                                    <p:anim calcmode="lin" valueType="num">
                                      <p:cBhvr>
                                        <p:cTn id="8" dur="2000" fill="hold"/>
                                        <p:tgtEl>
                                          <p:spTgt spid="11266"/>
                                        </p:tgtEl>
                                        <p:attrNameLst>
                                          <p:attrName>style.rotation</p:attrName>
                                        </p:attrNameLst>
                                      </p:cBhvr>
                                      <p:tavLst>
                                        <p:tav tm="0">
                                          <p:val>
                                            <p:fltVal val="720"/>
                                          </p:val>
                                        </p:tav>
                                        <p:tav tm="100000">
                                          <p:val>
                                            <p:fltVal val="0"/>
                                          </p:val>
                                        </p:tav>
                                      </p:tavLst>
                                    </p:anim>
                                    <p:anim calcmode="lin" valueType="num">
                                      <p:cBhvr>
                                        <p:cTn id="9" dur="2000" fill="hold"/>
                                        <p:tgtEl>
                                          <p:spTgt spid="11266"/>
                                        </p:tgtEl>
                                        <p:attrNameLst>
                                          <p:attrName>ppt_h</p:attrName>
                                        </p:attrNameLst>
                                      </p:cBhvr>
                                      <p:tavLst>
                                        <p:tav tm="0">
                                          <p:val>
                                            <p:fltVal val="0"/>
                                          </p:val>
                                        </p:tav>
                                        <p:tav tm="100000">
                                          <p:val>
                                            <p:strVal val="#ppt_h"/>
                                          </p:val>
                                        </p:tav>
                                      </p:tavLst>
                                    </p:anim>
                                    <p:anim calcmode="lin" valueType="num">
                                      <p:cBhvr>
                                        <p:cTn id="10" dur="2000" fill="hold"/>
                                        <p:tgtEl>
                                          <p:spTgt spid="1126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PKCS#14 – Pseudo random number generation</a:t>
            </a:r>
            <a:endParaRPr lang="de-DE" dirty="0"/>
          </a:p>
        </p:txBody>
      </p:sp>
      <p:sp>
        <p:nvSpPr>
          <p:cNvPr id="3" name="Inhaltsplatzhalter 2"/>
          <p:cNvSpPr>
            <a:spLocks noGrp="1"/>
          </p:cNvSpPr>
          <p:nvPr>
            <p:ph idx="1"/>
          </p:nvPr>
        </p:nvSpPr>
        <p:spPr/>
        <p:txBody>
          <a:bodyPr/>
          <a:lstStyle/>
          <a:p>
            <a:pPr>
              <a:buNone/>
            </a:pPr>
            <a:r>
              <a:rPr lang="en-US" dirty="0" err="1" smtClean="0"/>
              <a:t>Keine</a:t>
            </a:r>
            <a:r>
              <a:rPr lang="en-US" dirty="0" smtClean="0"/>
              <a:t> </a:t>
            </a:r>
            <a:r>
              <a:rPr lang="en-US" dirty="0" err="1" smtClean="0"/>
              <a:t>existierenden</a:t>
            </a:r>
            <a:r>
              <a:rPr lang="en-US" dirty="0" smtClean="0"/>
              <a:t> </a:t>
            </a:r>
            <a:r>
              <a:rPr lang="en-US" dirty="0" err="1" smtClean="0"/>
              <a:t>Dokumente</a:t>
            </a:r>
            <a:r>
              <a:rPr lang="en-US" dirty="0" smtClean="0"/>
              <a:t> (</a:t>
            </a:r>
            <a:r>
              <a:rPr lang="en-US" dirty="0" err="1" smtClean="0"/>
              <a:t>reserviert</a:t>
            </a:r>
            <a:r>
              <a:rPr lang="en-US" dirty="0" smtClean="0"/>
              <a:t>)</a:t>
            </a:r>
          </a:p>
          <a:p>
            <a:pPr>
              <a:buNone/>
            </a:pPr>
            <a:r>
              <a:rPr lang="en-US" dirty="0" err="1" smtClean="0"/>
              <a:t>Zufallszahlen</a:t>
            </a:r>
            <a:r>
              <a:rPr lang="en-US" dirty="0" smtClean="0"/>
              <a:t> </a:t>
            </a:r>
            <a:r>
              <a:rPr lang="en-US" dirty="0" err="1" smtClean="0"/>
              <a:t>kommen</a:t>
            </a:r>
            <a:r>
              <a:rPr lang="en-US" dirty="0" smtClean="0"/>
              <a:t> </a:t>
            </a:r>
            <a:r>
              <a:rPr lang="en-US" dirty="0" err="1" smtClean="0"/>
              <a:t>aus</a:t>
            </a:r>
            <a:endParaRPr lang="en-US" dirty="0" smtClean="0"/>
          </a:p>
          <a:p>
            <a:pPr lvl="1">
              <a:buFont typeface="Wingdings" pitchFamily="2" charset="2"/>
              <a:buChar char="§"/>
            </a:pPr>
            <a:r>
              <a:rPr lang="en-US" dirty="0" smtClean="0"/>
              <a:t>Pseudo Random Number Generators (PRNG)</a:t>
            </a:r>
          </a:p>
          <a:p>
            <a:pPr lvl="2">
              <a:buFont typeface="Wingdings" pitchFamily="2" charset="2"/>
              <a:buChar char="§"/>
            </a:pPr>
            <a:r>
              <a:rPr lang="en-US" dirty="0" err="1" smtClean="0"/>
              <a:t>Deterministische</a:t>
            </a:r>
            <a:r>
              <a:rPr lang="en-US" dirty="0" smtClean="0"/>
              <a:t> </a:t>
            </a:r>
            <a:r>
              <a:rPr lang="en-US" dirty="0" err="1" smtClean="0"/>
              <a:t>Zahlenfolgen</a:t>
            </a:r>
            <a:r>
              <a:rPr lang="en-US" dirty="0" smtClean="0"/>
              <a:t> </a:t>
            </a:r>
            <a:r>
              <a:rPr lang="en-US" dirty="0" err="1" smtClean="0"/>
              <a:t>mit</a:t>
            </a:r>
            <a:r>
              <a:rPr lang="en-US" dirty="0" smtClean="0"/>
              <a:t> </a:t>
            </a:r>
            <a:r>
              <a:rPr lang="en-US" dirty="0" err="1" smtClean="0"/>
              <a:t>guten</a:t>
            </a:r>
            <a:r>
              <a:rPr lang="en-US" dirty="0" smtClean="0"/>
              <a:t> </a:t>
            </a:r>
            <a:r>
              <a:rPr lang="en-US" dirty="0" err="1" smtClean="0"/>
              <a:t>zufälligen</a:t>
            </a:r>
            <a:r>
              <a:rPr lang="en-US" dirty="0" smtClean="0"/>
              <a:t> </a:t>
            </a:r>
            <a:r>
              <a:rPr lang="en-US" dirty="0" err="1" smtClean="0"/>
              <a:t>Eigenschaften</a:t>
            </a:r>
            <a:endParaRPr lang="en-US" dirty="0" smtClean="0"/>
          </a:p>
          <a:p>
            <a:pPr lvl="2">
              <a:buFont typeface="Wingdings" pitchFamily="2" charset="2"/>
              <a:buChar char="§"/>
            </a:pPr>
            <a:r>
              <a:rPr lang="en-US" dirty="0" err="1" smtClean="0"/>
              <a:t>Guter</a:t>
            </a:r>
            <a:r>
              <a:rPr lang="en-US" dirty="0" smtClean="0"/>
              <a:t> </a:t>
            </a:r>
            <a:r>
              <a:rPr lang="en-US" dirty="0" err="1" smtClean="0"/>
              <a:t>Zufall</a:t>
            </a:r>
            <a:r>
              <a:rPr lang="en-US" dirty="0" smtClean="0"/>
              <a:t>, </a:t>
            </a:r>
            <a:r>
              <a:rPr lang="en-US" dirty="0" err="1" smtClean="0"/>
              <a:t>viele</a:t>
            </a:r>
            <a:r>
              <a:rPr lang="en-US" dirty="0" smtClean="0"/>
              <a:t> </a:t>
            </a:r>
            <a:r>
              <a:rPr lang="en-US" dirty="0" err="1" smtClean="0"/>
              <a:t>Werte</a:t>
            </a:r>
            <a:endParaRPr lang="en-US" dirty="0" smtClean="0"/>
          </a:p>
          <a:p>
            <a:pPr lvl="1">
              <a:buFont typeface="Wingdings" pitchFamily="2" charset="2"/>
              <a:buChar char="§"/>
            </a:pPr>
            <a:r>
              <a:rPr lang="en-US" dirty="0" smtClean="0"/>
              <a:t>True Random Number Generator (TRNG)</a:t>
            </a:r>
          </a:p>
          <a:p>
            <a:pPr lvl="2">
              <a:buFont typeface="Wingdings" pitchFamily="2" charset="2"/>
              <a:buChar char="§"/>
            </a:pPr>
            <a:r>
              <a:rPr lang="en-US" dirty="0" err="1" smtClean="0"/>
              <a:t>Nutzt</a:t>
            </a:r>
            <a:r>
              <a:rPr lang="en-US" dirty="0" smtClean="0"/>
              <a:t> (</a:t>
            </a:r>
            <a:r>
              <a:rPr lang="en-US" dirty="0" err="1" smtClean="0"/>
              <a:t>zufällige</a:t>
            </a:r>
            <a:r>
              <a:rPr lang="en-US" dirty="0" smtClean="0"/>
              <a:t>) </a:t>
            </a:r>
            <a:r>
              <a:rPr lang="en-US" dirty="0" err="1" smtClean="0"/>
              <a:t>physikalische</a:t>
            </a:r>
            <a:r>
              <a:rPr lang="en-US" dirty="0" smtClean="0"/>
              <a:t> </a:t>
            </a:r>
            <a:r>
              <a:rPr lang="en-US" dirty="0" err="1" smtClean="0"/>
              <a:t>Prozesse</a:t>
            </a:r>
            <a:r>
              <a:rPr lang="en-US" dirty="0" smtClean="0"/>
              <a:t> / </a:t>
            </a:r>
            <a:r>
              <a:rPr lang="en-US" dirty="0" err="1" smtClean="0"/>
              <a:t>Werte</a:t>
            </a:r>
            <a:r>
              <a:rPr lang="en-US" dirty="0" smtClean="0"/>
              <a:t> </a:t>
            </a:r>
            <a:r>
              <a:rPr lang="en-US" dirty="0" err="1" smtClean="0"/>
              <a:t>als</a:t>
            </a:r>
            <a:r>
              <a:rPr lang="en-US" dirty="0" smtClean="0"/>
              <a:t> </a:t>
            </a:r>
            <a:r>
              <a:rPr lang="en-US" dirty="0" err="1" smtClean="0"/>
              <a:t>Zufallswert</a:t>
            </a:r>
            <a:endParaRPr lang="en-US" dirty="0" smtClean="0"/>
          </a:p>
          <a:p>
            <a:pPr lvl="2">
              <a:buFont typeface="Wingdings" pitchFamily="2" charset="2"/>
              <a:buChar char="§"/>
            </a:pPr>
            <a:r>
              <a:rPr lang="en-US" dirty="0" err="1" smtClean="0"/>
              <a:t>Echter</a:t>
            </a:r>
            <a:r>
              <a:rPr lang="en-US" dirty="0" smtClean="0"/>
              <a:t> </a:t>
            </a:r>
            <a:r>
              <a:rPr lang="en-US" dirty="0" err="1" smtClean="0"/>
              <a:t>Zufall</a:t>
            </a:r>
            <a:r>
              <a:rPr lang="en-US" dirty="0" smtClean="0"/>
              <a:t>, </a:t>
            </a:r>
            <a:r>
              <a:rPr lang="en-US" dirty="0" err="1" smtClean="0"/>
              <a:t>wenige</a:t>
            </a:r>
            <a:r>
              <a:rPr lang="en-US" dirty="0" smtClean="0"/>
              <a:t> </a:t>
            </a:r>
            <a:r>
              <a:rPr lang="en-US" dirty="0" err="1" smtClean="0"/>
              <a:t>Werte</a:t>
            </a:r>
            <a:endParaRPr lang="en-US" dirty="0" smtClean="0"/>
          </a:p>
          <a:p>
            <a:pPr lvl="1">
              <a:buFont typeface="Wingdings" pitchFamily="2" charset="2"/>
              <a:buChar char="§"/>
            </a:pPr>
            <a:r>
              <a:rPr lang="en-US" dirty="0" err="1" smtClean="0"/>
              <a:t>Optimaler</a:t>
            </a:r>
            <a:r>
              <a:rPr lang="en-US" dirty="0" smtClean="0"/>
              <a:t> Weise PRNG </a:t>
            </a:r>
            <a:r>
              <a:rPr lang="en-US" dirty="0" err="1" smtClean="0"/>
              <a:t>mit</a:t>
            </a:r>
            <a:r>
              <a:rPr lang="en-US" dirty="0" smtClean="0"/>
              <a:t> </a:t>
            </a:r>
            <a:r>
              <a:rPr lang="en-US" dirty="0" err="1" smtClean="0"/>
              <a:t>regelmäßigem</a:t>
            </a:r>
            <a:r>
              <a:rPr lang="en-US" dirty="0" smtClean="0"/>
              <a:t> TRNG Seed</a:t>
            </a:r>
          </a:p>
          <a:p>
            <a:pPr lvl="2">
              <a:buFont typeface="Wingdings" pitchFamily="2" charset="2"/>
              <a:buChar char="§"/>
            </a:pPr>
            <a:endParaRPr lang="en-US"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Version 1.1 (</a:t>
            </a:r>
            <a:r>
              <a:rPr lang="en-US" dirty="0" err="1" smtClean="0"/>
              <a:t>Juni</a:t>
            </a:r>
            <a:r>
              <a:rPr lang="en-US" dirty="0" smtClean="0"/>
              <a:t> 2000; RSA Laboratories)</a:t>
            </a:r>
          </a:p>
          <a:p>
            <a:pPr>
              <a:buNone/>
            </a:pPr>
            <a:r>
              <a:rPr lang="en-US" dirty="0" err="1" smtClean="0"/>
              <a:t>Kein</a:t>
            </a:r>
            <a:r>
              <a:rPr lang="en-US" dirty="0" smtClean="0"/>
              <a:t> RFC</a:t>
            </a:r>
          </a:p>
          <a:p>
            <a:pPr>
              <a:buNone/>
            </a:pPr>
            <a:r>
              <a:rPr lang="en-US" dirty="0" err="1" smtClean="0"/>
              <a:t>Definiert</a:t>
            </a:r>
            <a:r>
              <a:rPr lang="en-US" dirty="0" smtClean="0"/>
              <a:t> die </a:t>
            </a:r>
            <a:r>
              <a:rPr lang="en-US" dirty="0" err="1" smtClean="0"/>
              <a:t>Datenstruktur</a:t>
            </a:r>
            <a:r>
              <a:rPr lang="en-US" dirty="0" smtClean="0"/>
              <a:t> auf </a:t>
            </a:r>
            <a:r>
              <a:rPr lang="en-US" dirty="0" err="1" smtClean="0"/>
              <a:t>Cryptotoken</a:t>
            </a:r>
            <a:endParaRPr lang="en-US" dirty="0" smtClean="0"/>
          </a:p>
          <a:p>
            <a:pPr>
              <a:buNone/>
            </a:pPr>
            <a:r>
              <a:rPr lang="en-US" dirty="0" err="1" smtClean="0"/>
              <a:t>Ziel</a:t>
            </a:r>
            <a:r>
              <a:rPr lang="en-US" dirty="0" smtClean="0"/>
              <a:t>: </a:t>
            </a:r>
            <a:r>
              <a:rPr lang="en-US" dirty="0" err="1" smtClean="0"/>
              <a:t>Interoperabilität</a:t>
            </a:r>
            <a:r>
              <a:rPr lang="en-US" dirty="0" smtClean="0"/>
              <a:t> </a:t>
            </a:r>
            <a:r>
              <a:rPr lang="en-US" dirty="0" err="1" smtClean="0"/>
              <a:t>über</a:t>
            </a:r>
            <a:r>
              <a:rPr lang="en-US" dirty="0" smtClean="0"/>
              <a:t> Software- und Hardware-</a:t>
            </a:r>
            <a:r>
              <a:rPr lang="en-US" dirty="0" err="1" smtClean="0"/>
              <a:t>Grenzen</a:t>
            </a:r>
            <a:r>
              <a:rPr lang="en-US" dirty="0" smtClean="0"/>
              <a:t> </a:t>
            </a:r>
            <a:r>
              <a:rPr lang="en-US" dirty="0" err="1" smtClean="0"/>
              <a:t>hinweg</a:t>
            </a:r>
            <a:endParaRPr lang="en-US" dirty="0" smtClean="0"/>
          </a:p>
          <a:p>
            <a:pPr>
              <a:buNone/>
            </a:pPr>
            <a:r>
              <a:rPr lang="en-US" dirty="0" err="1" smtClean="0"/>
              <a:t>Vier</a:t>
            </a:r>
            <a:r>
              <a:rPr lang="en-US" dirty="0" smtClean="0"/>
              <a:t> </a:t>
            </a:r>
            <a:r>
              <a:rPr lang="en-US" dirty="0" err="1" smtClean="0"/>
              <a:t>unterschiedliche</a:t>
            </a:r>
            <a:r>
              <a:rPr lang="en-US" dirty="0" smtClean="0"/>
              <a:t> </a:t>
            </a:r>
            <a:r>
              <a:rPr lang="en-US" dirty="0" err="1" smtClean="0"/>
              <a:t>Objekttypen</a:t>
            </a:r>
            <a:endParaRPr lang="en-US" dirty="0" smtClean="0"/>
          </a:p>
          <a:p>
            <a:pPr lvl="1">
              <a:buFont typeface="Wingdings" pitchFamily="2" charset="2"/>
              <a:buChar char="§"/>
            </a:pPr>
            <a:r>
              <a:rPr lang="en-US" dirty="0" err="1" smtClean="0"/>
              <a:t>Schlüssel</a:t>
            </a:r>
            <a:endParaRPr lang="en-US" dirty="0" smtClean="0"/>
          </a:p>
          <a:p>
            <a:pPr lvl="1">
              <a:buFont typeface="Wingdings" pitchFamily="2" charset="2"/>
              <a:buChar char="§"/>
            </a:pPr>
            <a:r>
              <a:rPr lang="en-US" dirty="0" err="1" smtClean="0"/>
              <a:t>Zertifikate</a:t>
            </a:r>
            <a:endParaRPr lang="de-DE" dirty="0" smtClean="0"/>
          </a:p>
          <a:p>
            <a:pPr>
              <a:buNone/>
            </a:pPr>
            <a:r>
              <a:rPr lang="en-US" dirty="0" err="1" smtClean="0"/>
              <a:t>Objekte</a:t>
            </a:r>
            <a:r>
              <a:rPr lang="en-US" dirty="0" smtClean="0"/>
              <a:t> </a:t>
            </a:r>
            <a:r>
              <a:rPr lang="en-US" dirty="0" err="1" smtClean="0"/>
              <a:t>können</a:t>
            </a:r>
            <a:r>
              <a:rPr lang="en-US" dirty="0" smtClean="0"/>
              <a:t> </a:t>
            </a:r>
            <a:r>
              <a:rPr lang="en-US" dirty="0" err="1" smtClean="0"/>
              <a:t>privat</a:t>
            </a:r>
            <a:r>
              <a:rPr lang="en-US" dirty="0" smtClean="0"/>
              <a:t> </a:t>
            </a:r>
            <a:r>
              <a:rPr lang="en-US" dirty="0" err="1" smtClean="0"/>
              <a:t>oder</a:t>
            </a:r>
            <a:r>
              <a:rPr lang="en-US" dirty="0" smtClean="0"/>
              <a:t> </a:t>
            </a:r>
            <a:r>
              <a:rPr lang="en-US" dirty="0" err="1" smtClean="0"/>
              <a:t>öffentlich</a:t>
            </a:r>
            <a:r>
              <a:rPr lang="en-US" dirty="0" smtClean="0"/>
              <a:t> </a:t>
            </a:r>
            <a:r>
              <a:rPr lang="en-US" dirty="0" err="1" smtClean="0"/>
              <a:t>sein</a:t>
            </a:r>
            <a:endParaRPr lang="en-US" dirty="0" smtClean="0"/>
          </a:p>
          <a:p>
            <a:pPr>
              <a:buNone/>
            </a:pPr>
            <a:r>
              <a:rPr lang="en-US" dirty="0" err="1" smtClean="0"/>
              <a:t>Zugriff</a:t>
            </a:r>
            <a:r>
              <a:rPr lang="en-US" dirty="0" smtClean="0"/>
              <a:t> </a:t>
            </a:r>
            <a:r>
              <a:rPr lang="en-US" dirty="0" err="1" smtClean="0"/>
              <a:t>geschützt</a:t>
            </a:r>
            <a:r>
              <a:rPr lang="en-US" dirty="0" smtClean="0"/>
              <a:t> </a:t>
            </a:r>
            <a:r>
              <a:rPr lang="en-US" dirty="0" err="1" smtClean="0"/>
              <a:t>durch</a:t>
            </a:r>
            <a:r>
              <a:rPr lang="en-US" dirty="0" smtClean="0"/>
              <a:t> </a:t>
            </a:r>
            <a:r>
              <a:rPr lang="en-US" dirty="0" err="1" smtClean="0"/>
              <a:t>biometrische</a:t>
            </a:r>
            <a:r>
              <a:rPr lang="en-US" dirty="0" smtClean="0"/>
              <a:t> </a:t>
            </a:r>
            <a:r>
              <a:rPr lang="en-US" dirty="0" err="1" smtClean="0"/>
              <a:t>oder</a:t>
            </a:r>
            <a:r>
              <a:rPr lang="en-US" dirty="0" smtClean="0"/>
              <a:t> </a:t>
            </a:r>
            <a:r>
              <a:rPr lang="en-US" dirty="0" err="1" smtClean="0"/>
              <a:t>wissensbasierte</a:t>
            </a:r>
            <a:r>
              <a:rPr lang="en-US" dirty="0" smtClean="0"/>
              <a:t> </a:t>
            </a:r>
            <a:r>
              <a:rPr lang="en-US" dirty="0" err="1" smtClean="0"/>
              <a:t>Verfahren</a:t>
            </a:r>
            <a:r>
              <a:rPr lang="en-US" dirty="0" smtClean="0"/>
              <a:t> (</a:t>
            </a:r>
            <a:r>
              <a:rPr lang="en-US" dirty="0" err="1" smtClean="0"/>
              <a:t>z.B</a:t>
            </a:r>
            <a:r>
              <a:rPr lang="en-US" dirty="0" smtClean="0"/>
              <a:t>. PIN)</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76</a:t>
            </a:fld>
            <a:endParaRPr lang="de-DE"/>
          </a:p>
        </p:txBody>
      </p:sp>
      <p:sp>
        <p:nvSpPr>
          <p:cNvPr id="7" name="Textfeld 6"/>
          <p:cNvSpPr txBox="1"/>
          <p:nvPr/>
        </p:nvSpPr>
        <p:spPr>
          <a:xfrm>
            <a:off x="4752975" y="3384475"/>
            <a:ext cx="2811667" cy="605294"/>
          </a:xfrm>
          <a:prstGeom prst="rect">
            <a:avLst/>
          </a:prstGeom>
          <a:noFill/>
        </p:spPr>
        <p:txBody>
          <a:bodyPr wrap="none" lIns="0" tIns="0" rIns="0" bIns="0" rtlCol="0">
            <a:spAutoFit/>
          </a:bodyPr>
          <a:lstStyle/>
          <a:p>
            <a:pPr marL="216000" indent="-216000">
              <a:spcAft>
                <a:spcPts val="420"/>
              </a:spcAft>
              <a:buFont typeface="Wingdings" pitchFamily="2" charset="2"/>
              <a:buChar char="§"/>
            </a:pPr>
            <a:r>
              <a:rPr lang="en-US" dirty="0" err="1" smtClean="0">
                <a:solidFill>
                  <a:schemeClr val="accent2"/>
                </a:solidFill>
                <a:latin typeface="+mj-lt"/>
              </a:rPr>
              <a:t>Authentifikationsobjekte</a:t>
            </a:r>
            <a:endParaRPr lang="en-US" dirty="0" smtClean="0">
              <a:solidFill>
                <a:schemeClr val="accent2"/>
              </a:solidFill>
              <a:latin typeface="+mj-lt"/>
            </a:endParaRPr>
          </a:p>
          <a:p>
            <a:pPr marL="216000" indent="-216000">
              <a:spcAft>
                <a:spcPts val="420"/>
              </a:spcAft>
              <a:buFont typeface="Wingdings" pitchFamily="2" charset="2"/>
              <a:buChar char="§"/>
            </a:pPr>
            <a:r>
              <a:rPr lang="en-US" dirty="0" err="1" smtClean="0">
                <a:solidFill>
                  <a:schemeClr val="accent2"/>
                </a:solidFill>
                <a:latin typeface="+mj-lt"/>
              </a:rPr>
              <a:t>Datenobjekte</a:t>
            </a:r>
            <a:endParaRPr lang="de-DE" dirty="0" err="1" smtClean="0">
              <a:solidFill>
                <a:schemeClr val="accent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 calcmode="lin" valueType="num">
                                      <p:cBhvr additive="base">
                                        <p:cTn id="4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 calcmode="lin" valueType="num">
                                      <p:cBhvr additive="base">
                                        <p:cTn id="5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MF = Master File (root)</a:t>
            </a:r>
          </a:p>
          <a:p>
            <a:pPr>
              <a:buNone/>
            </a:pPr>
            <a:r>
              <a:rPr lang="en-US" dirty="0" smtClean="0"/>
              <a:t>DF = Dedicated File (</a:t>
            </a:r>
            <a:r>
              <a:rPr lang="en-US" dirty="0" err="1" smtClean="0"/>
              <a:t>Verzeichnisse</a:t>
            </a:r>
            <a:r>
              <a:rPr lang="en-US" dirty="0" smtClean="0"/>
              <a:t>)</a:t>
            </a:r>
          </a:p>
          <a:p>
            <a:pPr>
              <a:buNone/>
            </a:pPr>
            <a:r>
              <a:rPr lang="en-US" dirty="0" smtClean="0"/>
              <a:t>EF = Elementary File (</a:t>
            </a:r>
            <a:r>
              <a:rPr lang="en-US" dirty="0" err="1" smtClean="0"/>
              <a:t>Dateien</a:t>
            </a:r>
            <a:r>
              <a:rPr lang="en-US" dirty="0" smtClean="0"/>
              <a:t>)</a:t>
            </a:r>
          </a:p>
          <a:p>
            <a:pPr>
              <a:buNone/>
            </a:pPr>
            <a:r>
              <a:rPr lang="en-US" dirty="0" smtClean="0"/>
              <a:t>ODF = Object Directory File</a:t>
            </a:r>
          </a:p>
          <a:p>
            <a:pPr>
              <a:buNone/>
            </a:pPr>
            <a:r>
              <a:rPr lang="en-US" dirty="0" err="1" smtClean="0"/>
              <a:t>PrKDF</a:t>
            </a:r>
            <a:r>
              <a:rPr lang="en-US" dirty="0" smtClean="0"/>
              <a:t> = Private Key Directory File</a:t>
            </a:r>
          </a:p>
          <a:p>
            <a:pPr>
              <a:buNone/>
            </a:pPr>
            <a:r>
              <a:rPr lang="en-US" dirty="0" smtClean="0"/>
              <a:t>CDF = Certificate Directory File</a:t>
            </a:r>
          </a:p>
          <a:p>
            <a:pPr>
              <a:buNone/>
            </a:pPr>
            <a:r>
              <a:rPr lang="en-US" dirty="0" smtClean="0"/>
              <a:t>AODF = Authentication Object Directory File</a:t>
            </a:r>
          </a:p>
          <a:p>
            <a:pPr>
              <a:buNone/>
            </a:pPr>
            <a:r>
              <a:rPr lang="en-US" dirty="0" err="1" smtClean="0"/>
              <a:t>TokenInfo</a:t>
            </a:r>
            <a:r>
              <a:rPr lang="en-US" dirty="0" smtClean="0"/>
              <a:t> = </a:t>
            </a:r>
            <a:r>
              <a:rPr lang="en-US" dirty="0" err="1" smtClean="0"/>
              <a:t>Informationen</a:t>
            </a:r>
            <a:r>
              <a:rPr lang="en-US" dirty="0" smtClean="0"/>
              <a:t> </a:t>
            </a:r>
            <a:r>
              <a:rPr lang="en-US" dirty="0" err="1" smtClean="0"/>
              <a:t>über</a:t>
            </a:r>
            <a:r>
              <a:rPr lang="en-US" dirty="0" smtClean="0"/>
              <a:t> das Token (</a:t>
            </a:r>
            <a:r>
              <a:rPr lang="en-US" dirty="0" err="1" smtClean="0"/>
              <a:t>z.B</a:t>
            </a:r>
            <a:r>
              <a:rPr lang="en-US" dirty="0" smtClean="0"/>
              <a:t>. </a:t>
            </a:r>
            <a:r>
              <a:rPr lang="en-US" dirty="0" err="1" smtClean="0"/>
              <a:t>Seriennummer</a:t>
            </a:r>
            <a:r>
              <a:rPr lang="en-US" dirty="0" smtClean="0"/>
              <a:t>, </a:t>
            </a:r>
            <a:r>
              <a:rPr lang="en-US" dirty="0" err="1" smtClean="0"/>
              <a:t>unterstützte</a:t>
            </a:r>
            <a:r>
              <a:rPr lang="en-US" dirty="0" smtClean="0"/>
              <a:t> </a:t>
            </a:r>
            <a:r>
              <a:rPr lang="en-US" dirty="0" err="1" smtClean="0"/>
              <a:t>Dateitypen</a:t>
            </a:r>
            <a:r>
              <a:rPr lang="en-US" dirty="0" smtClean="0"/>
              <a:t>, </a:t>
            </a:r>
            <a:r>
              <a:rPr lang="en-US" dirty="0" err="1" smtClean="0"/>
              <a:t>implementierte</a:t>
            </a:r>
            <a:r>
              <a:rPr lang="en-US" dirty="0" smtClean="0"/>
              <a:t> </a:t>
            </a:r>
            <a:r>
              <a:rPr lang="en-US" dirty="0" err="1" smtClean="0"/>
              <a:t>Algorithmen</a:t>
            </a:r>
            <a:r>
              <a:rPr lang="en-US" dirty="0" smtClean="0"/>
              <a:t>)</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77</a:t>
            </a:fld>
            <a:endParaRPr lang="de-DE"/>
          </a:p>
        </p:txBody>
      </p:sp>
      <p:pic>
        <p:nvPicPr>
          <p:cNvPr id="91139" name="Picture 3"/>
          <p:cNvPicPr>
            <a:picLocks noChangeAspect="1" noChangeArrowheads="1"/>
          </p:cNvPicPr>
          <p:nvPr/>
        </p:nvPicPr>
        <p:blipFill>
          <a:blip r:embed="rId2" cstate="print"/>
          <a:srcRect/>
          <a:stretch>
            <a:fillRect/>
          </a:stretch>
        </p:blipFill>
        <p:spPr bwMode="auto">
          <a:xfrm>
            <a:off x="3209948" y="1368251"/>
            <a:ext cx="5791052" cy="258400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withEffect">
                                  <p:stCondLst>
                                    <p:cond delay="0"/>
                                  </p:stCondLst>
                                  <p:childTnLst>
                                    <p:set>
                                      <p:cBhvr>
                                        <p:cTn id="6" dur="1" fill="hold">
                                          <p:stCondLst>
                                            <p:cond delay="0"/>
                                          </p:stCondLst>
                                        </p:cTn>
                                        <p:tgtEl>
                                          <p:spTgt spid="91139"/>
                                        </p:tgtEl>
                                        <p:attrNameLst>
                                          <p:attrName>style.visibility</p:attrName>
                                        </p:attrNameLst>
                                      </p:cBhvr>
                                      <p:to>
                                        <p:strVal val="visible"/>
                                      </p:to>
                                    </p:set>
                                    <p:anim calcmode="lin" valueType="num">
                                      <p:cBhvr>
                                        <p:cTn id="7" dur="500" fill="hold"/>
                                        <p:tgtEl>
                                          <p:spTgt spid="91139"/>
                                        </p:tgtEl>
                                        <p:attrNameLst>
                                          <p:attrName>ppt_w</p:attrName>
                                        </p:attrNameLst>
                                      </p:cBhvr>
                                      <p:tavLst>
                                        <p:tav tm="0">
                                          <p:val>
                                            <p:strVal val="#ppt_w*0.05"/>
                                          </p:val>
                                        </p:tav>
                                        <p:tav tm="100000">
                                          <p:val>
                                            <p:strVal val="#ppt_w"/>
                                          </p:val>
                                        </p:tav>
                                      </p:tavLst>
                                    </p:anim>
                                    <p:anim calcmode="lin" valueType="num">
                                      <p:cBhvr>
                                        <p:cTn id="8" dur="500" fill="hold"/>
                                        <p:tgtEl>
                                          <p:spTgt spid="91139"/>
                                        </p:tgtEl>
                                        <p:attrNameLst>
                                          <p:attrName>ppt_h</p:attrName>
                                        </p:attrNameLst>
                                      </p:cBhvr>
                                      <p:tavLst>
                                        <p:tav tm="0">
                                          <p:val>
                                            <p:strVal val="#ppt_h"/>
                                          </p:val>
                                        </p:tav>
                                        <p:tav tm="100000">
                                          <p:val>
                                            <p:strVal val="#ppt_h"/>
                                          </p:val>
                                        </p:tav>
                                      </p:tavLst>
                                    </p:anim>
                                    <p:anim calcmode="lin" valueType="num">
                                      <p:cBhvr>
                                        <p:cTn id="9" dur="500" fill="hold"/>
                                        <p:tgtEl>
                                          <p:spTgt spid="91139"/>
                                        </p:tgtEl>
                                        <p:attrNameLst>
                                          <p:attrName>ppt_x</p:attrName>
                                        </p:attrNameLst>
                                      </p:cBhvr>
                                      <p:tavLst>
                                        <p:tav tm="0">
                                          <p:val>
                                            <p:strVal val="#ppt_x-.2"/>
                                          </p:val>
                                        </p:tav>
                                        <p:tav tm="100000">
                                          <p:val>
                                            <p:strVal val="#ppt_x"/>
                                          </p:val>
                                        </p:tav>
                                      </p:tavLst>
                                    </p:anim>
                                    <p:anim calcmode="lin" valueType="num">
                                      <p:cBhvr>
                                        <p:cTn id="10" dur="500" fill="hold"/>
                                        <p:tgtEl>
                                          <p:spTgt spid="91139"/>
                                        </p:tgtEl>
                                        <p:attrNameLst>
                                          <p:attrName>ppt_y</p:attrName>
                                        </p:attrNameLst>
                                      </p:cBhvr>
                                      <p:tavLst>
                                        <p:tav tm="0">
                                          <p:val>
                                            <p:strVal val="#ppt_y"/>
                                          </p:val>
                                        </p:tav>
                                        <p:tav tm="100000">
                                          <p:val>
                                            <p:strVal val="#ppt_y"/>
                                          </p:val>
                                        </p:tav>
                                      </p:tavLst>
                                    </p:anim>
                                    <p:animEffect transition="in" filter="fade">
                                      <p:cBhvr>
                                        <p:cTn id="11" dur="500"/>
                                        <p:tgtEl>
                                          <p:spTgt spid="9113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 calcmode="lin" valueType="num">
                                      <p:cBhvr additive="base">
                                        <p:cTn id="4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additive="base">
                                        <p:cTn id="5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 calcmode="lin" valueType="num">
                                      <p:cBhvr additive="base">
                                        <p:cTn id="5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 &gt; pkcs15-tool --dump</a:t>
            </a:r>
          </a:p>
          <a:p>
            <a:pPr>
              <a:buNone/>
            </a:pPr>
            <a:r>
              <a:rPr lang="en-US" dirty="0" smtClean="0"/>
              <a:t>			</a:t>
            </a:r>
            <a:r>
              <a:rPr lang="en-US" dirty="0" smtClean="0">
                <a:solidFill>
                  <a:srgbClr val="FF0000"/>
                </a:solidFill>
              </a:rPr>
              <a:t>PIN</a:t>
            </a:r>
          </a:p>
          <a:p>
            <a:pPr>
              <a:buNone/>
            </a:pPr>
            <a:endParaRPr lang="en-US" dirty="0" smtClean="0"/>
          </a:p>
          <a:p>
            <a:pPr>
              <a:buNone/>
            </a:pPr>
            <a:endParaRPr lang="en-US" dirty="0" smtClean="0"/>
          </a:p>
          <a:p>
            <a:pPr>
              <a:buNone/>
            </a:pPr>
            <a:r>
              <a:rPr lang="en-US" dirty="0" smtClean="0"/>
              <a:t>			</a:t>
            </a:r>
            <a:r>
              <a:rPr lang="en-US" dirty="0" smtClean="0">
                <a:solidFill>
                  <a:srgbClr val="00B050"/>
                </a:solidFill>
              </a:rPr>
              <a:t>Private Key</a:t>
            </a:r>
          </a:p>
          <a:p>
            <a:pPr>
              <a:buNone/>
            </a:pPr>
            <a:endParaRPr lang="en-US" dirty="0" smtClean="0"/>
          </a:p>
          <a:p>
            <a:pPr>
              <a:buNone/>
            </a:pPr>
            <a:endParaRPr lang="en-US" dirty="0" smtClean="0"/>
          </a:p>
          <a:p>
            <a:pPr>
              <a:buNone/>
            </a:pPr>
            <a:r>
              <a:rPr lang="en-US" dirty="0" smtClean="0"/>
              <a:t>			</a:t>
            </a:r>
            <a:r>
              <a:rPr lang="en-US" dirty="0" err="1" smtClean="0">
                <a:solidFill>
                  <a:schemeClr val="accent3"/>
                </a:solidFill>
              </a:rPr>
              <a:t>Zertifikat</a:t>
            </a:r>
            <a:endParaRPr lang="en-US" dirty="0" smtClean="0">
              <a:solidFill>
                <a:schemeClr val="accent3"/>
              </a:solidFill>
            </a:endParaRP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78</a:t>
            </a:fld>
            <a:endParaRPr lang="de-DE"/>
          </a:p>
        </p:txBody>
      </p:sp>
      <p:pic>
        <p:nvPicPr>
          <p:cNvPr id="92163" name="Picture 3"/>
          <p:cNvPicPr>
            <a:picLocks noChangeAspect="1" noChangeArrowheads="1"/>
          </p:cNvPicPr>
          <p:nvPr/>
        </p:nvPicPr>
        <p:blipFill>
          <a:blip r:embed="rId2" cstate="print"/>
          <a:srcRect/>
          <a:stretch>
            <a:fillRect/>
          </a:stretch>
        </p:blipFill>
        <p:spPr bwMode="auto">
          <a:xfrm>
            <a:off x="4096914" y="1224235"/>
            <a:ext cx="4832078" cy="3615750"/>
          </a:xfrm>
          <a:prstGeom prst="rect">
            <a:avLst/>
          </a:prstGeom>
          <a:noFill/>
          <a:ln w="9525">
            <a:noFill/>
            <a:miter lim="800000"/>
            <a:headEnd/>
            <a:tailEnd/>
          </a:ln>
          <a:effectLst/>
        </p:spPr>
      </p:pic>
      <p:sp>
        <p:nvSpPr>
          <p:cNvPr id="10" name="Rechteck 9"/>
          <p:cNvSpPr/>
          <p:nvPr/>
        </p:nvSpPr>
        <p:spPr>
          <a:xfrm>
            <a:off x="4176464" y="1295399"/>
            <a:ext cx="4248472" cy="1296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4176464" y="2635548"/>
            <a:ext cx="4248472" cy="136842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2" name="Rechteck 11"/>
          <p:cNvSpPr/>
          <p:nvPr/>
        </p:nvSpPr>
        <p:spPr>
          <a:xfrm>
            <a:off x="4176464" y="4070647"/>
            <a:ext cx="4248472" cy="67280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2" presetClass="entr" presetSubtype="0" fill="hold" nodeType="clickEffect">
                                  <p:stCondLst>
                                    <p:cond delay="0"/>
                                  </p:stCondLst>
                                  <p:childTnLst>
                                    <p:set>
                                      <p:cBhvr>
                                        <p:cTn id="12" dur="1" fill="hold">
                                          <p:stCondLst>
                                            <p:cond delay="0"/>
                                          </p:stCondLst>
                                        </p:cTn>
                                        <p:tgtEl>
                                          <p:spTgt spid="92163"/>
                                        </p:tgtEl>
                                        <p:attrNameLst>
                                          <p:attrName>style.visibility</p:attrName>
                                        </p:attrNameLst>
                                      </p:cBhvr>
                                      <p:to>
                                        <p:strVal val="visible"/>
                                      </p:to>
                                    </p:set>
                                    <p:animScale>
                                      <p:cBhvr>
                                        <p:cTn id="13" dur="1000" decel="50000" fill="hold">
                                          <p:stCondLst>
                                            <p:cond delay="0"/>
                                          </p:stCondLst>
                                        </p:cTn>
                                        <p:tgtEl>
                                          <p:spTgt spid="921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92163"/>
                                        </p:tgtEl>
                                        <p:attrNameLst>
                                          <p:attrName>ppt_x</p:attrName>
                                          <p:attrName>ppt_y</p:attrName>
                                        </p:attrNameLst>
                                      </p:cBhvr>
                                    </p:animMotion>
                                    <p:animEffect transition="in" filter="fade">
                                      <p:cBhvr>
                                        <p:cTn id="15" dur="1000"/>
                                        <p:tgtEl>
                                          <p:spTgt spid="92163"/>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Left)">
                                      <p:cBhvr>
                                        <p:cTn id="20" dur="500"/>
                                        <p:tgtEl>
                                          <p:spTgt spid="10"/>
                                        </p:tgtEl>
                                      </p:cBhvr>
                                    </p:animEffect>
                                  </p:childTnLst>
                                </p:cTn>
                              </p:par>
                            </p:childTnLst>
                          </p:cTn>
                        </p:par>
                        <p:par>
                          <p:cTn id="21" fill="hold">
                            <p:stCondLst>
                              <p:cond delay="500"/>
                            </p:stCondLst>
                            <p:childTnLst>
                              <p:par>
                                <p:cTn id="22" presetID="18" presetClass="entr" presetSubtype="12"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strips(downLeft)">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strips(downLeft)">
                                      <p:cBhvr>
                                        <p:cTn id="29" dur="500"/>
                                        <p:tgtEl>
                                          <p:spTgt spid="11"/>
                                        </p:tgtEl>
                                      </p:cBhvr>
                                    </p:animEffect>
                                  </p:childTnLst>
                                </p:cTn>
                              </p:par>
                            </p:childTnLst>
                          </p:cTn>
                        </p:par>
                        <p:par>
                          <p:cTn id="30" fill="hold">
                            <p:stCondLst>
                              <p:cond delay="500"/>
                            </p:stCondLst>
                            <p:childTnLst>
                              <p:par>
                                <p:cTn id="31" presetID="18" presetClass="entr" presetSubtype="12"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strips(down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Left)">
                                      <p:cBhvr>
                                        <p:cTn id="38" dur="500"/>
                                        <p:tgtEl>
                                          <p:spTgt spid="12"/>
                                        </p:tgtEl>
                                      </p:cBhvr>
                                    </p:animEffect>
                                  </p:childTnLst>
                                </p:cTn>
                              </p:par>
                            </p:childTnLst>
                          </p:cTn>
                        </p:par>
                        <p:par>
                          <p:cTn id="39" fill="hold">
                            <p:stCondLst>
                              <p:cond delay="500"/>
                            </p:stCondLst>
                            <p:childTnLst>
                              <p:par>
                                <p:cTn id="40" presetID="18" presetClass="entr" presetSubtype="12" fill="hold" grpId="0"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strips(down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 - </a:t>
            </a:r>
            <a:r>
              <a:rPr lang="en-US" dirty="0" err="1" smtClean="0"/>
              <a:t>Zusammenfassung</a:t>
            </a:r>
            <a:endParaRPr lang="de-DE" dirty="0"/>
          </a:p>
        </p:txBody>
      </p:sp>
      <p:sp>
        <p:nvSpPr>
          <p:cNvPr id="3" name="Inhaltsplatzhalter 2"/>
          <p:cNvSpPr>
            <a:spLocks noGrp="1"/>
          </p:cNvSpPr>
          <p:nvPr>
            <p:ph idx="1"/>
          </p:nvPr>
        </p:nvSpPr>
        <p:spPr/>
        <p:txBody>
          <a:bodyPr/>
          <a:lstStyle/>
          <a:p>
            <a:pPr>
              <a:buNone/>
            </a:pPr>
            <a:r>
              <a:rPr lang="en-US" dirty="0" err="1" smtClean="0"/>
              <a:t>Digitale</a:t>
            </a:r>
            <a:r>
              <a:rPr lang="en-US" dirty="0" smtClean="0"/>
              <a:t> </a:t>
            </a:r>
            <a:r>
              <a:rPr lang="en-US" dirty="0" err="1" smtClean="0"/>
              <a:t>Signaturen</a:t>
            </a:r>
            <a:r>
              <a:rPr lang="en-US" dirty="0" smtClean="0"/>
              <a:t>:</a:t>
            </a:r>
          </a:p>
          <a:p>
            <a:pPr lvl="1">
              <a:buFont typeface="Wingdings" pitchFamily="2" charset="2"/>
              <a:buChar char="§"/>
            </a:pPr>
            <a:r>
              <a:rPr lang="en-US" dirty="0" err="1" smtClean="0"/>
              <a:t>Ein</a:t>
            </a:r>
            <a:r>
              <a:rPr lang="en-US" dirty="0" smtClean="0"/>
              <a:t> </a:t>
            </a:r>
            <a:r>
              <a:rPr lang="en-US" dirty="0" err="1" smtClean="0"/>
              <a:t>Unterzeichner</a:t>
            </a:r>
            <a:r>
              <a:rPr lang="en-US" dirty="0" smtClean="0"/>
              <a:t> </a:t>
            </a:r>
            <a:r>
              <a:rPr lang="en-US" dirty="0" err="1" smtClean="0"/>
              <a:t>signiert</a:t>
            </a:r>
            <a:r>
              <a:rPr lang="en-US" dirty="0" smtClean="0"/>
              <a:t> </a:t>
            </a:r>
            <a:r>
              <a:rPr lang="en-US" dirty="0" err="1" smtClean="0"/>
              <a:t>eine</a:t>
            </a:r>
            <a:r>
              <a:rPr lang="en-US" dirty="0" smtClean="0"/>
              <a:t> </a:t>
            </a:r>
            <a:r>
              <a:rPr lang="en-US" dirty="0" err="1" smtClean="0"/>
              <a:t>Nachricht</a:t>
            </a:r>
            <a:r>
              <a:rPr lang="en-US" dirty="0" smtClean="0"/>
              <a:t> so, </a:t>
            </a:r>
            <a:r>
              <a:rPr lang="en-US" dirty="0" err="1" smtClean="0"/>
              <a:t>dass</a:t>
            </a:r>
            <a:r>
              <a:rPr lang="en-US" dirty="0" smtClean="0"/>
              <a:t> </a:t>
            </a:r>
            <a:r>
              <a:rPr lang="en-US" dirty="0" err="1" smtClean="0"/>
              <a:t>jeder</a:t>
            </a:r>
            <a:r>
              <a:rPr lang="en-US" dirty="0" smtClean="0"/>
              <a:t> </a:t>
            </a:r>
            <a:r>
              <a:rPr lang="en-US" dirty="0" err="1" smtClean="0"/>
              <a:t>überprüfen</a:t>
            </a:r>
            <a:r>
              <a:rPr lang="en-US" dirty="0" smtClean="0"/>
              <a:t> </a:t>
            </a:r>
            <a:r>
              <a:rPr lang="en-US" dirty="0" err="1" smtClean="0"/>
              <a:t>kann</a:t>
            </a:r>
            <a:r>
              <a:rPr lang="en-US" dirty="0" smtClean="0"/>
              <a:t>, </a:t>
            </a:r>
            <a:r>
              <a:rPr lang="en-US" dirty="0" err="1" smtClean="0"/>
              <a:t>dass</a:t>
            </a:r>
            <a:r>
              <a:rPr lang="en-US" dirty="0" smtClean="0"/>
              <a:t> die </a:t>
            </a:r>
            <a:r>
              <a:rPr lang="en-US" dirty="0" err="1" smtClean="0"/>
              <a:t>Nachricht</a:t>
            </a:r>
            <a:r>
              <a:rPr lang="en-US" dirty="0" smtClean="0"/>
              <a:t> </a:t>
            </a:r>
            <a:r>
              <a:rPr lang="en-US" dirty="0" err="1" smtClean="0"/>
              <a:t>nur</a:t>
            </a:r>
            <a:r>
              <a:rPr lang="en-US" dirty="0" smtClean="0"/>
              <a:t> </a:t>
            </a:r>
            <a:r>
              <a:rPr lang="en-US" dirty="0" err="1" smtClean="0"/>
              <a:t>vom</a:t>
            </a:r>
            <a:r>
              <a:rPr lang="en-US" dirty="0" smtClean="0"/>
              <a:t> </a:t>
            </a:r>
            <a:r>
              <a:rPr lang="en-US" dirty="0" err="1" smtClean="0"/>
              <a:t>Unterzeichner</a:t>
            </a:r>
            <a:r>
              <a:rPr lang="en-US" dirty="0" smtClean="0"/>
              <a:t> und </a:t>
            </a:r>
            <a:r>
              <a:rPr lang="en-US" dirty="0" err="1" smtClean="0"/>
              <a:t>sonst</a:t>
            </a:r>
            <a:r>
              <a:rPr lang="en-US" dirty="0" smtClean="0"/>
              <a:t> </a:t>
            </a:r>
            <a:r>
              <a:rPr lang="en-US" dirty="0" err="1" smtClean="0"/>
              <a:t>niemandem</a:t>
            </a:r>
            <a:r>
              <a:rPr lang="en-US" dirty="0" smtClean="0"/>
              <a:t> </a:t>
            </a:r>
            <a:r>
              <a:rPr lang="en-US" dirty="0" err="1" smtClean="0"/>
              <a:t>verändert</a:t>
            </a:r>
            <a:r>
              <a:rPr lang="en-US" dirty="0" smtClean="0"/>
              <a:t> </a:t>
            </a:r>
            <a:r>
              <a:rPr lang="en-US" dirty="0" err="1" smtClean="0"/>
              <a:t>werden</a:t>
            </a:r>
            <a:r>
              <a:rPr lang="en-US" dirty="0" smtClean="0"/>
              <a:t> </a:t>
            </a:r>
            <a:r>
              <a:rPr lang="en-US" dirty="0" err="1" smtClean="0"/>
              <a:t>konnte</a:t>
            </a:r>
            <a:endParaRPr lang="en-US" dirty="0" smtClean="0"/>
          </a:p>
          <a:p>
            <a:pPr lvl="1">
              <a:buFont typeface="Wingdings" pitchFamily="2" charset="2"/>
              <a:buChar char="§"/>
            </a:pPr>
            <a:r>
              <a:rPr lang="en-US" dirty="0" smtClean="0"/>
              <a:t>Message-Digest- und Public-Key-</a:t>
            </a:r>
            <a:r>
              <a:rPr lang="en-US" dirty="0" err="1" smtClean="0"/>
              <a:t>Algorithmen</a:t>
            </a:r>
            <a:r>
              <a:rPr lang="en-US" dirty="0" smtClean="0"/>
              <a:t> </a:t>
            </a:r>
            <a:r>
              <a:rPr lang="en-US" dirty="0" err="1" smtClean="0"/>
              <a:t>zum</a:t>
            </a:r>
            <a:r>
              <a:rPr lang="en-US" dirty="0" smtClean="0"/>
              <a:t> </a:t>
            </a:r>
            <a:r>
              <a:rPr lang="en-US" dirty="0" err="1" smtClean="0"/>
              <a:t>Hashen</a:t>
            </a:r>
            <a:r>
              <a:rPr lang="en-US" dirty="0" smtClean="0"/>
              <a:t> und </a:t>
            </a:r>
            <a:r>
              <a:rPr lang="en-US" dirty="0" err="1" smtClean="0"/>
              <a:t>Signieren</a:t>
            </a:r>
            <a:r>
              <a:rPr lang="en-US" dirty="0" smtClean="0"/>
              <a:t> des Hashes.</a:t>
            </a:r>
          </a:p>
          <a:p>
            <a:pPr>
              <a:buFont typeface="Wingdings" pitchFamily="2" charset="2"/>
              <a:buChar char="§"/>
            </a:pPr>
            <a:r>
              <a:rPr lang="en-US" dirty="0" err="1" smtClean="0"/>
              <a:t>Spezifikationen</a:t>
            </a:r>
            <a:endParaRPr lang="en-US" dirty="0" smtClean="0"/>
          </a:p>
          <a:p>
            <a:pPr marL="431800" lvl="1" indent="-215900">
              <a:buFont typeface="Wingdings" pitchFamily="2" charset="2"/>
              <a:buChar char="§"/>
            </a:pPr>
            <a:r>
              <a:rPr lang="de-DE" dirty="0" smtClean="0"/>
              <a:t>Message-Digest-Algorithmen (PKCS#1)</a:t>
            </a:r>
          </a:p>
          <a:p>
            <a:pPr lvl="1">
              <a:buFont typeface="Wingdings" pitchFamily="2" charset="2"/>
              <a:buChar char="§"/>
            </a:pPr>
            <a:r>
              <a:rPr lang="de-DE" dirty="0" smtClean="0"/>
              <a:t>Public-Key-Algorithmen (PKCS#1, PKCS#3, PKCS#13 [Entwurf])</a:t>
            </a:r>
          </a:p>
          <a:p>
            <a:pPr lvl="1">
              <a:buFont typeface="Wingdings" pitchFamily="2" charset="2"/>
              <a:buChar char="§"/>
            </a:pPr>
            <a:r>
              <a:rPr lang="de-DE" dirty="0" err="1" smtClean="0"/>
              <a:t>Algorithmenunabhängige</a:t>
            </a:r>
            <a:r>
              <a:rPr lang="de-DE" dirty="0" smtClean="0"/>
              <a:t> Syntax für digital signierten Nachrichten (PKCS#7)</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a:xfrm>
            <a:off x="2808312" y="1224603"/>
            <a:ext cx="6120680" cy="3312000"/>
          </a:xfrm>
        </p:spPr>
        <p:txBody>
          <a:bodyPr/>
          <a:lstStyle/>
          <a:p>
            <a:pPr>
              <a:buNone/>
            </a:pPr>
            <a:r>
              <a:rPr lang="de-DE" dirty="0" smtClean="0"/>
              <a:t>TLS im TCP/IP – Protokollstapel</a:t>
            </a:r>
          </a:p>
          <a:p>
            <a:pPr lvl="1">
              <a:buFont typeface="Wingdings" pitchFamily="2" charset="2"/>
              <a:buChar char="§"/>
            </a:pPr>
            <a:r>
              <a:rPr lang="en-US" dirty="0" err="1" smtClean="0"/>
              <a:t>Betrachtung</a:t>
            </a:r>
            <a:r>
              <a:rPr lang="en-US" dirty="0" smtClean="0"/>
              <a:t> von TLS </a:t>
            </a:r>
            <a:r>
              <a:rPr lang="en-US" dirty="0" err="1" smtClean="0"/>
              <a:t>als</a:t>
            </a:r>
            <a:r>
              <a:rPr lang="en-US" dirty="0" smtClean="0"/>
              <a:t> </a:t>
            </a:r>
            <a:r>
              <a:rPr lang="en-US" dirty="0" err="1" smtClean="0"/>
              <a:t>Anwendung</a:t>
            </a:r>
            <a:endParaRPr lang="en-US" dirty="0" smtClean="0"/>
          </a:p>
          <a:p>
            <a:pPr lvl="1">
              <a:buFont typeface="Wingdings" pitchFamily="2" charset="2"/>
              <a:buChar char="§"/>
            </a:pPr>
            <a:r>
              <a:rPr lang="en-US" dirty="0" smtClean="0"/>
              <a:t>“Tunnel” von </a:t>
            </a:r>
            <a:r>
              <a:rPr lang="en-US" dirty="0" err="1" smtClean="0"/>
              <a:t>Anwendungsprotokollen</a:t>
            </a:r>
            <a:r>
              <a:rPr lang="en-US" dirty="0" smtClean="0"/>
              <a:t> </a:t>
            </a:r>
            <a:r>
              <a:rPr lang="en-US" dirty="0" err="1" smtClean="0"/>
              <a:t>durch</a:t>
            </a:r>
            <a:r>
              <a:rPr lang="en-US" dirty="0" smtClean="0"/>
              <a:t> TLS</a:t>
            </a:r>
          </a:p>
          <a:p>
            <a:pPr lvl="1">
              <a:buFont typeface="Wingdings" pitchFamily="2" charset="2"/>
              <a:buChar char="§"/>
            </a:pPr>
            <a:r>
              <a:rPr lang="en-US" dirty="0" err="1" smtClean="0"/>
              <a:t>Bekannte</a:t>
            </a:r>
            <a:r>
              <a:rPr lang="en-US" dirty="0" smtClean="0"/>
              <a:t> </a:t>
            </a:r>
            <a:r>
              <a:rPr lang="en-US" dirty="0" err="1" smtClean="0"/>
              <a:t>Beispiele</a:t>
            </a:r>
            <a:r>
              <a:rPr lang="en-US" dirty="0" smtClean="0"/>
              <a:t>:</a:t>
            </a:r>
          </a:p>
          <a:p>
            <a:pPr lvl="2">
              <a:buFont typeface="Wingdings" pitchFamily="2" charset="2"/>
              <a:buChar char="§"/>
            </a:pPr>
            <a:r>
              <a:rPr lang="en-US" dirty="0" smtClean="0"/>
              <a:t>HTTP over TLS (HTTPS)</a:t>
            </a:r>
          </a:p>
          <a:p>
            <a:pPr lvl="2">
              <a:buFont typeface="Wingdings" pitchFamily="2" charset="2"/>
              <a:buChar char="§"/>
            </a:pPr>
            <a:r>
              <a:rPr lang="en-US" dirty="0" smtClean="0"/>
              <a:t>SMTP over TLS (SMTPS)</a:t>
            </a:r>
          </a:p>
          <a:p>
            <a:pPr lvl="2">
              <a:buFont typeface="Wingdings" pitchFamily="2" charset="2"/>
              <a:buChar char="§"/>
            </a:pPr>
            <a:r>
              <a:rPr lang="en-US" dirty="0" smtClean="0"/>
              <a:t>FTP over TLS (FTPS)</a:t>
            </a: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a:t>
            </a:fld>
            <a:endParaRPr lang="de-DE"/>
          </a:p>
        </p:txBody>
      </p:sp>
      <p:pic>
        <p:nvPicPr>
          <p:cNvPr id="2050" name="Picture 2"/>
          <p:cNvPicPr>
            <a:picLocks noChangeAspect="1" noChangeArrowheads="1"/>
          </p:cNvPicPr>
          <p:nvPr/>
        </p:nvPicPr>
        <p:blipFill>
          <a:blip r:embed="rId2" cstate="print"/>
          <a:srcRect/>
          <a:stretch>
            <a:fillRect/>
          </a:stretch>
        </p:blipFill>
        <p:spPr bwMode="auto">
          <a:xfrm>
            <a:off x="432048" y="2113407"/>
            <a:ext cx="2232000" cy="266360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32048" y="1675418"/>
            <a:ext cx="2232000" cy="3101370"/>
          </a:xfrm>
          <a:prstGeom prst="rect">
            <a:avLst/>
          </a:prstGeom>
          <a:noFill/>
          <a:ln w="9525">
            <a:noFill/>
            <a:miter lim="800000"/>
            <a:headEnd/>
            <a:tailEnd/>
          </a:ln>
          <a:effectLst/>
        </p:spPr>
      </p:pic>
      <p:sp>
        <p:nvSpPr>
          <p:cNvPr id="8" name="Rechteck 7"/>
          <p:cNvSpPr/>
          <p:nvPr/>
        </p:nvSpPr>
        <p:spPr>
          <a:xfrm>
            <a:off x="504056" y="2880419"/>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504056" y="2437754"/>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par>
                                <p:cTn id="14" presetID="18" presetClass="entr" presetSubtype="12" fill="hold" grpId="1"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051"/>
                                        </p:tgtEl>
                                        <p:attrNameLst>
                                          <p:attrName>style.visibility</p:attrName>
                                        </p:attrNameLst>
                                      </p:cBhvr>
                                      <p:to>
                                        <p:strVal val="visible"/>
                                      </p:to>
                                    </p:set>
                                    <p:animEffect transition="in" filter="randombar(horizontal)">
                                      <p:cBhvr>
                                        <p:cTn id="33" dur="500"/>
                                        <p:tgtEl>
                                          <p:spTgt spid="2051"/>
                                        </p:tgtEl>
                                      </p:cBhvr>
                                    </p:animEffect>
                                  </p:childTnLst>
                                </p:cTn>
                              </p:par>
                            </p:childTnLst>
                          </p:cTn>
                        </p:par>
                        <p:par>
                          <p:cTn id="34" fill="hold">
                            <p:stCondLst>
                              <p:cond delay="500"/>
                            </p:stCondLst>
                            <p:childTnLst>
                              <p:par>
                                <p:cTn id="35" presetID="64" presetClass="path" presetSubtype="0" accel="50000" decel="50000" fill="hold" grpId="0" nodeType="afterEffect">
                                  <p:stCondLst>
                                    <p:cond delay="0"/>
                                  </p:stCondLst>
                                  <p:childTnLst>
                                    <p:animMotion origin="layout" path="M -3.70243E-7 4.68463E-6 L -0.00034 -0.08788 " pathEditMode="relative" rAng="0" ptsTypes="AA">
                                      <p:cBhvr>
                                        <p:cTn id="36" dur="2000" fill="hold"/>
                                        <p:tgtEl>
                                          <p:spTgt spid="11"/>
                                        </p:tgtEl>
                                        <p:attrNameLst>
                                          <p:attrName>ppt_x</p:attrName>
                                          <p:attrName>ppt_y</p:attrName>
                                        </p:attrNameLst>
                                      </p:cBhvr>
                                      <p:rCtr x="0" y="-44"/>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1" grpId="0" animBg="1"/>
      <p:bldP spid="11"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 - </a:t>
            </a:r>
            <a:r>
              <a:rPr lang="en-US" dirty="0" err="1" smtClean="0"/>
              <a:t>Zusammenfassung</a:t>
            </a:r>
            <a:endParaRPr lang="de-DE" dirty="0"/>
          </a:p>
        </p:txBody>
      </p:sp>
      <p:sp>
        <p:nvSpPr>
          <p:cNvPr id="3" name="Inhaltsplatzhalter 2"/>
          <p:cNvSpPr>
            <a:spLocks noGrp="1"/>
          </p:cNvSpPr>
          <p:nvPr>
            <p:ph idx="1"/>
          </p:nvPr>
        </p:nvSpPr>
        <p:spPr/>
        <p:txBody>
          <a:bodyPr/>
          <a:lstStyle/>
          <a:p>
            <a:pPr>
              <a:buNone/>
            </a:pPr>
            <a:r>
              <a:rPr lang="en-US" dirty="0" err="1" smtClean="0"/>
              <a:t>Digitale</a:t>
            </a:r>
            <a:r>
              <a:rPr lang="en-US" dirty="0" smtClean="0"/>
              <a:t> </a:t>
            </a:r>
            <a:r>
              <a:rPr lang="en-US" dirty="0" err="1" smtClean="0"/>
              <a:t>Signaturen</a:t>
            </a:r>
            <a:r>
              <a:rPr lang="en-US" dirty="0" smtClean="0"/>
              <a:t>:</a:t>
            </a:r>
          </a:p>
          <a:p>
            <a:pPr lvl="1">
              <a:buFont typeface="Wingdings" pitchFamily="2" charset="2"/>
              <a:buChar char="§"/>
            </a:pPr>
            <a:r>
              <a:rPr lang="en-US" dirty="0" err="1" smtClean="0"/>
              <a:t>Ein</a:t>
            </a:r>
            <a:r>
              <a:rPr lang="en-US" dirty="0" smtClean="0"/>
              <a:t> </a:t>
            </a:r>
            <a:r>
              <a:rPr lang="en-US" dirty="0" err="1" smtClean="0"/>
              <a:t>Unterzeichner</a:t>
            </a:r>
            <a:r>
              <a:rPr lang="en-US" dirty="0" smtClean="0"/>
              <a:t> </a:t>
            </a:r>
            <a:r>
              <a:rPr lang="en-US" dirty="0" err="1" smtClean="0"/>
              <a:t>signiert</a:t>
            </a:r>
            <a:r>
              <a:rPr lang="en-US" dirty="0" smtClean="0"/>
              <a:t> </a:t>
            </a:r>
            <a:r>
              <a:rPr lang="en-US" dirty="0" err="1" smtClean="0"/>
              <a:t>eine</a:t>
            </a:r>
            <a:r>
              <a:rPr lang="en-US" dirty="0" smtClean="0"/>
              <a:t> </a:t>
            </a:r>
            <a:r>
              <a:rPr lang="en-US" dirty="0" err="1" smtClean="0"/>
              <a:t>Nachricht</a:t>
            </a:r>
            <a:r>
              <a:rPr lang="en-US" dirty="0" smtClean="0"/>
              <a:t> so, </a:t>
            </a:r>
            <a:r>
              <a:rPr lang="en-US" dirty="0" err="1" smtClean="0"/>
              <a:t>dass</a:t>
            </a:r>
            <a:r>
              <a:rPr lang="en-US" dirty="0" smtClean="0"/>
              <a:t> </a:t>
            </a:r>
            <a:r>
              <a:rPr lang="en-US" dirty="0" err="1" smtClean="0"/>
              <a:t>jeder</a:t>
            </a:r>
            <a:r>
              <a:rPr lang="en-US" dirty="0" smtClean="0"/>
              <a:t> </a:t>
            </a:r>
            <a:r>
              <a:rPr lang="en-US" dirty="0" err="1" smtClean="0"/>
              <a:t>überprüfen</a:t>
            </a:r>
            <a:r>
              <a:rPr lang="en-US" dirty="0" smtClean="0"/>
              <a:t> </a:t>
            </a:r>
            <a:r>
              <a:rPr lang="en-US" dirty="0" err="1" smtClean="0"/>
              <a:t>kann</a:t>
            </a:r>
            <a:r>
              <a:rPr lang="en-US" dirty="0" smtClean="0"/>
              <a:t>, </a:t>
            </a:r>
            <a:r>
              <a:rPr lang="en-US" dirty="0" err="1" smtClean="0"/>
              <a:t>dass</a:t>
            </a:r>
            <a:r>
              <a:rPr lang="en-US" dirty="0" smtClean="0"/>
              <a:t> die </a:t>
            </a:r>
            <a:r>
              <a:rPr lang="en-US" dirty="0" err="1" smtClean="0"/>
              <a:t>Nachricht</a:t>
            </a:r>
            <a:r>
              <a:rPr lang="en-US" dirty="0" smtClean="0"/>
              <a:t> </a:t>
            </a:r>
            <a:r>
              <a:rPr lang="en-US" dirty="0" err="1" smtClean="0"/>
              <a:t>nur</a:t>
            </a:r>
            <a:r>
              <a:rPr lang="en-US" dirty="0" smtClean="0"/>
              <a:t> </a:t>
            </a:r>
            <a:r>
              <a:rPr lang="en-US" dirty="0" err="1" smtClean="0"/>
              <a:t>vom</a:t>
            </a:r>
            <a:r>
              <a:rPr lang="en-US" dirty="0" smtClean="0"/>
              <a:t> </a:t>
            </a:r>
            <a:r>
              <a:rPr lang="en-US" dirty="0" err="1" smtClean="0"/>
              <a:t>Unterzeichner</a:t>
            </a:r>
            <a:r>
              <a:rPr lang="en-US" dirty="0" smtClean="0"/>
              <a:t> und </a:t>
            </a:r>
            <a:r>
              <a:rPr lang="en-US" dirty="0" err="1" smtClean="0"/>
              <a:t>sonst</a:t>
            </a:r>
            <a:r>
              <a:rPr lang="en-US" dirty="0" smtClean="0"/>
              <a:t> </a:t>
            </a:r>
            <a:r>
              <a:rPr lang="en-US" dirty="0" err="1" smtClean="0"/>
              <a:t>niemandem</a:t>
            </a:r>
            <a:r>
              <a:rPr lang="en-US" dirty="0" smtClean="0"/>
              <a:t> </a:t>
            </a:r>
            <a:r>
              <a:rPr lang="en-US" dirty="0" err="1" smtClean="0"/>
              <a:t>verändert</a:t>
            </a:r>
            <a:r>
              <a:rPr lang="en-US" dirty="0" smtClean="0"/>
              <a:t> </a:t>
            </a:r>
            <a:r>
              <a:rPr lang="en-US" dirty="0" err="1" smtClean="0"/>
              <a:t>werden</a:t>
            </a:r>
            <a:r>
              <a:rPr lang="en-US" dirty="0" smtClean="0"/>
              <a:t> </a:t>
            </a:r>
            <a:r>
              <a:rPr lang="en-US" dirty="0" err="1" smtClean="0"/>
              <a:t>konnte</a:t>
            </a:r>
            <a:endParaRPr lang="en-US" dirty="0" smtClean="0"/>
          </a:p>
          <a:p>
            <a:pPr lvl="1">
              <a:buFont typeface="Wingdings" pitchFamily="2" charset="2"/>
              <a:buChar char="§"/>
            </a:pPr>
            <a:r>
              <a:rPr lang="en-US" dirty="0" smtClean="0"/>
              <a:t>Message-Digest- und Public-Key-</a:t>
            </a:r>
            <a:r>
              <a:rPr lang="en-US" dirty="0" err="1" smtClean="0"/>
              <a:t>Algorithmen</a:t>
            </a:r>
            <a:r>
              <a:rPr lang="en-US" dirty="0" smtClean="0"/>
              <a:t> </a:t>
            </a:r>
            <a:r>
              <a:rPr lang="en-US" dirty="0" err="1" smtClean="0"/>
              <a:t>zum</a:t>
            </a:r>
            <a:r>
              <a:rPr lang="en-US" dirty="0" smtClean="0"/>
              <a:t> </a:t>
            </a:r>
            <a:r>
              <a:rPr lang="en-US" dirty="0" err="1" smtClean="0"/>
              <a:t>Hashen</a:t>
            </a:r>
            <a:r>
              <a:rPr lang="en-US" dirty="0" smtClean="0"/>
              <a:t> und </a:t>
            </a:r>
            <a:r>
              <a:rPr lang="en-US" dirty="0" err="1" smtClean="0"/>
              <a:t>Signieren</a:t>
            </a:r>
            <a:r>
              <a:rPr lang="en-US" dirty="0" smtClean="0"/>
              <a:t> des Hashes.</a:t>
            </a:r>
          </a:p>
          <a:p>
            <a:pPr>
              <a:buFont typeface="Wingdings" pitchFamily="2" charset="2"/>
              <a:buChar char="§"/>
            </a:pPr>
            <a:r>
              <a:rPr lang="en-US" dirty="0" err="1" smtClean="0"/>
              <a:t>Spezifikationen</a:t>
            </a:r>
            <a:endParaRPr lang="en-US" dirty="0" smtClean="0"/>
          </a:p>
          <a:p>
            <a:pPr marL="431800" lvl="1" indent="-215900">
              <a:buFont typeface="Wingdings" pitchFamily="2" charset="2"/>
              <a:buChar char="§"/>
            </a:pPr>
            <a:r>
              <a:rPr lang="de-DE" dirty="0" smtClean="0"/>
              <a:t>Message-Digest-Algorithmen (PKCS#1)</a:t>
            </a:r>
          </a:p>
          <a:p>
            <a:pPr lvl="1">
              <a:buFont typeface="Wingdings" pitchFamily="2" charset="2"/>
              <a:buChar char="§"/>
            </a:pPr>
            <a:r>
              <a:rPr lang="de-DE" dirty="0" smtClean="0"/>
              <a:t>Public-Key-Algorithmen (PKCS#1, PKCS#3, PKCS#13 [Entwurf])</a:t>
            </a:r>
          </a:p>
          <a:p>
            <a:pPr lvl="1">
              <a:buFont typeface="Wingdings" pitchFamily="2" charset="2"/>
              <a:buChar char="§"/>
            </a:pPr>
            <a:r>
              <a:rPr lang="de-DE" dirty="0" err="1" smtClean="0"/>
              <a:t>Algorithmenunabhängige</a:t>
            </a:r>
            <a:r>
              <a:rPr lang="de-DE" dirty="0" smtClean="0"/>
              <a:t> Syntax für digital signierten Nachrichten (PKCS#7)</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80</a:t>
            </a:fld>
            <a:endParaRPr lang="de-DE"/>
          </a:p>
        </p:txBody>
      </p:sp>
      <p:sp>
        <p:nvSpPr>
          <p:cNvPr id="7" name="Textfeld 6"/>
          <p:cNvSpPr txBox="1"/>
          <p:nvPr/>
        </p:nvSpPr>
        <p:spPr>
          <a:xfrm>
            <a:off x="72007" y="3306387"/>
            <a:ext cx="8650486" cy="1454244"/>
          </a:xfrm>
          <a:prstGeom prst="rect">
            <a:avLst/>
          </a:prstGeom>
          <a:solidFill>
            <a:srgbClr val="FAFAF9"/>
          </a:solidFill>
        </p:spPr>
        <p:txBody>
          <a:bodyPr wrap="square" lIns="0" tIns="0" rIns="0" bIns="0" rtlCol="0" anchor="ctr">
            <a:spAutoFit/>
          </a:bodyPr>
          <a:lstStyle/>
          <a:p>
            <a:pPr marL="432000" lvl="1" indent="-216000">
              <a:spcBef>
                <a:spcPts val="600"/>
              </a:spcBef>
              <a:spcAft>
                <a:spcPts val="300"/>
              </a:spcAft>
            </a:pPr>
            <a:r>
              <a:rPr lang="en-US" dirty="0" err="1" smtClean="0">
                <a:solidFill>
                  <a:schemeClr val="accent2"/>
                </a:solidFill>
                <a:latin typeface="+mj-lt"/>
              </a:rPr>
              <a:t>Spezifikationen</a:t>
            </a:r>
            <a:endParaRPr lang="en-US" dirty="0" smtClean="0">
              <a:solidFill>
                <a:schemeClr val="accent2"/>
              </a:solidFill>
              <a:latin typeface="+mj-lt"/>
            </a:endParaRPr>
          </a:p>
          <a:p>
            <a:pPr marL="631825" lvl="2" indent="-215900">
              <a:spcBef>
                <a:spcPts val="600"/>
              </a:spcBef>
              <a:spcAft>
                <a:spcPts val="300"/>
              </a:spcAft>
              <a:buFont typeface="Wingdings" pitchFamily="2" charset="2"/>
              <a:buChar char="§"/>
            </a:pPr>
            <a:r>
              <a:rPr lang="de-DE" dirty="0" smtClean="0">
                <a:solidFill>
                  <a:schemeClr val="accent2"/>
                </a:solidFill>
                <a:latin typeface="+mj-lt"/>
              </a:rPr>
              <a:t>Syntax für private Schlüssel (PKCS#1, PKCS#8)</a:t>
            </a:r>
          </a:p>
          <a:p>
            <a:pPr marL="631825" lvl="2" indent="-215900">
              <a:spcBef>
                <a:spcPts val="600"/>
              </a:spcBef>
              <a:spcAft>
                <a:spcPts val="300"/>
              </a:spcAft>
              <a:buFont typeface="Wingdings" pitchFamily="2" charset="2"/>
              <a:buChar char="§"/>
            </a:pPr>
            <a:r>
              <a:rPr lang="de-DE" dirty="0" smtClean="0">
                <a:solidFill>
                  <a:schemeClr val="accent2"/>
                </a:solidFill>
                <a:latin typeface="+mj-lt"/>
              </a:rPr>
              <a:t>Syntax für verschlüsselte private Schlüssel (PKCS#8)</a:t>
            </a:r>
          </a:p>
          <a:p>
            <a:pPr marL="631825" lvl="2" indent="-215900">
              <a:spcBef>
                <a:spcPts val="600"/>
              </a:spcBef>
              <a:spcAft>
                <a:spcPts val="300"/>
              </a:spcAft>
              <a:buFont typeface="Wingdings" pitchFamily="2" charset="2"/>
              <a:buChar char="§"/>
            </a:pPr>
            <a:r>
              <a:rPr lang="de-DE" dirty="0" smtClean="0">
                <a:solidFill>
                  <a:schemeClr val="accent2"/>
                </a:solidFill>
                <a:latin typeface="+mj-lt"/>
              </a:rPr>
              <a:t>Methoden zum Ableiten geheimer Schlüssel aus Passwörtern (PKCS#5)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uiExpand="1" build="allAtOnce"/>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buNone/>
            </a:pPr>
            <a:r>
              <a:rPr lang="de-DE" dirty="0" smtClean="0"/>
              <a:t>Digitale Umschläge</a:t>
            </a:r>
          </a:p>
          <a:p>
            <a:pPr lvl="1">
              <a:buFont typeface="Wingdings" pitchFamily="2" charset="2"/>
              <a:buChar char="§"/>
            </a:pPr>
            <a:r>
              <a:rPr lang="de-DE" dirty="0" smtClean="0"/>
              <a:t>Ein Absender versiegelt eine Nachricht, dass nur der Empfänger diese öffnen kann. Die Nachricht ist verschlüsselt mit einem geheimen Schlüssel und dieser Schlüssel ist verschlüsselt mit dem öffentlichen Schlüssel des Empfängers</a:t>
            </a:r>
          </a:p>
          <a:p>
            <a:pPr>
              <a:buNone/>
            </a:pPr>
            <a:r>
              <a:rPr lang="de-DE" dirty="0" smtClean="0"/>
              <a:t>Spezifikationen</a:t>
            </a:r>
          </a:p>
          <a:p>
            <a:pPr lvl="1">
              <a:buFont typeface="Wingdings" pitchFamily="2" charset="2"/>
              <a:buChar char="§"/>
            </a:pPr>
            <a:r>
              <a:rPr lang="de-DE" dirty="0" err="1" smtClean="0"/>
              <a:t>Algorithmenunabhängige</a:t>
            </a:r>
            <a:r>
              <a:rPr lang="de-DE" dirty="0" smtClean="0"/>
              <a:t> Syntax für digitale Umschläge (PKCS#7)</a:t>
            </a:r>
          </a:p>
          <a:p>
            <a:pPr lvl="1">
              <a:buFont typeface="Wingdings" pitchFamily="2" charset="2"/>
              <a:buChar char="§"/>
            </a:pPr>
            <a:r>
              <a:rPr lang="de-DE" dirty="0" smtClean="0"/>
              <a:t>Syntax für private Schlüssel (PKCS#1, PKCS#8)</a:t>
            </a:r>
          </a:p>
          <a:p>
            <a:pPr lvl="1">
              <a:buFont typeface="Wingdings" pitchFamily="2" charset="2"/>
              <a:buChar char="§"/>
            </a:pPr>
            <a:r>
              <a:rPr lang="de-DE" dirty="0" smtClean="0"/>
              <a:t>Syntax für verschlüsselte private Schlüssel (PKCS#8)</a:t>
            </a:r>
          </a:p>
          <a:p>
            <a:pPr lvl="1">
              <a:buFont typeface="Wingdings" pitchFamily="2" charset="2"/>
              <a:buChar char="§"/>
            </a:pPr>
            <a:r>
              <a:rPr lang="de-DE" dirty="0" smtClean="0"/>
              <a:t>Methoden zum Ableiten geheimer Schlüssel aus Passwörtern (PKCS#5)</a:t>
            </a:r>
          </a:p>
          <a:p>
            <a:pPr lvl="1">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spcBef>
                <a:spcPts val="400"/>
              </a:spcBef>
              <a:buNone/>
            </a:pPr>
            <a:r>
              <a:rPr lang="de-DE" dirty="0" smtClean="0"/>
              <a:t>Digitale Zertifikate</a:t>
            </a:r>
          </a:p>
          <a:p>
            <a:pPr lvl="1">
              <a:spcBef>
                <a:spcPts val="400"/>
              </a:spcBef>
              <a:buFont typeface="Wingdings" pitchFamily="2" charset="2"/>
              <a:buChar char="§"/>
            </a:pPr>
            <a:r>
              <a:rPr lang="de-DE" dirty="0" smtClean="0"/>
              <a:t>Eine Zertifizierungsstelle (CA) signiert eine spezielle Nachricht, die mindestens den Namen und den öffentlichen Schlüssel einer Person enthält so, dass jeder verifizieren kann, dass diese spezielle Nachricht nur von der CA verändert wurde und der öffentliche Schlüssel somit vertrauenswürdig ist. Die spezielle Nachricht wird Zertifikatanfrage (</a:t>
            </a:r>
            <a:r>
              <a:rPr lang="de-DE" dirty="0" err="1" smtClean="0"/>
              <a:t>Certificate</a:t>
            </a:r>
            <a:r>
              <a:rPr lang="de-DE" dirty="0" smtClean="0"/>
              <a:t> </a:t>
            </a:r>
            <a:r>
              <a:rPr lang="de-DE" dirty="0" err="1" smtClean="0"/>
              <a:t>Signing</a:t>
            </a:r>
            <a:r>
              <a:rPr lang="de-DE" dirty="0" smtClean="0"/>
              <a:t> Request; CSR) genannt und wird mit einem digitalen Signaturalgorithmus signiert.</a:t>
            </a:r>
          </a:p>
          <a:p>
            <a:pPr>
              <a:spcBef>
                <a:spcPts val="400"/>
              </a:spcBef>
              <a:buNone/>
            </a:pPr>
            <a:r>
              <a:rPr lang="de-DE" dirty="0" smtClean="0"/>
              <a:t>Spezifikationen</a:t>
            </a:r>
          </a:p>
          <a:p>
            <a:pPr lvl="1">
              <a:spcBef>
                <a:spcPts val="400"/>
              </a:spcBef>
              <a:buFont typeface="Wingdings" pitchFamily="2" charset="2"/>
              <a:buChar char="§"/>
            </a:pPr>
            <a:r>
              <a:rPr lang="de-DE" dirty="0" err="1" smtClean="0"/>
              <a:t>Algorithmenunabhängige</a:t>
            </a:r>
            <a:r>
              <a:rPr lang="de-DE" dirty="0" smtClean="0"/>
              <a:t> Syntax für Zertifikatanfragen (PKCS#10)</a:t>
            </a:r>
          </a:p>
          <a:p>
            <a:pPr lvl="1">
              <a:buFont typeface="Wingdings" pitchFamily="2" charset="2"/>
              <a:buChar char="§"/>
            </a:pPr>
            <a:r>
              <a:rPr lang="de-DE" dirty="0" smtClean="0"/>
              <a:t>Syntax für öffentliche Schlüssel (PKCS#1)</a:t>
            </a:r>
          </a:p>
          <a:p>
            <a:pPr lvl="1">
              <a:buFont typeface="Wingdings" pitchFamily="2" charset="2"/>
              <a:buChar char="§"/>
            </a:pPr>
            <a:r>
              <a:rPr lang="de-DE" dirty="0" smtClean="0"/>
              <a:t>Spezifische Signaturalgorithmen (PKCS#1)</a:t>
            </a:r>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buNone/>
            </a:pPr>
            <a:r>
              <a:rPr lang="en-US" dirty="0" err="1" smtClean="0"/>
              <a:t>Schlüsseltausch</a:t>
            </a:r>
            <a:endParaRPr lang="en-US" dirty="0" smtClean="0"/>
          </a:p>
          <a:p>
            <a:pPr lvl="1">
              <a:buFont typeface="Wingdings" pitchFamily="2" charset="2"/>
              <a:buChar char="§"/>
            </a:pPr>
            <a:r>
              <a:rPr lang="en-US" dirty="0" err="1" smtClean="0"/>
              <a:t>Zwei</a:t>
            </a:r>
            <a:r>
              <a:rPr lang="en-US" dirty="0" smtClean="0"/>
              <a:t> </a:t>
            </a:r>
            <a:r>
              <a:rPr lang="en-US" dirty="0" err="1" smtClean="0"/>
              <a:t>Kommunikationspartner</a:t>
            </a:r>
            <a:r>
              <a:rPr lang="en-US" dirty="0" smtClean="0"/>
              <a:t> </a:t>
            </a:r>
            <a:r>
              <a:rPr lang="en-US" dirty="0" err="1" smtClean="0"/>
              <a:t>einigen</a:t>
            </a:r>
            <a:r>
              <a:rPr lang="en-US" dirty="0" smtClean="0"/>
              <a:t> </a:t>
            </a:r>
            <a:r>
              <a:rPr lang="en-US" dirty="0" err="1" smtClean="0"/>
              <a:t>sich</a:t>
            </a:r>
            <a:r>
              <a:rPr lang="en-US" dirty="0" smtClean="0"/>
              <a:t> auf </a:t>
            </a:r>
            <a:r>
              <a:rPr lang="en-US" dirty="0" err="1" smtClean="0"/>
              <a:t>einen</a:t>
            </a:r>
            <a:r>
              <a:rPr lang="en-US" dirty="0" smtClean="0"/>
              <a:t> </a:t>
            </a:r>
            <a:r>
              <a:rPr lang="en-US" dirty="0" err="1" smtClean="0"/>
              <a:t>gemeinsamen</a:t>
            </a:r>
            <a:r>
              <a:rPr lang="en-US" dirty="0" smtClean="0"/>
              <a:t> </a:t>
            </a:r>
            <a:r>
              <a:rPr lang="en-US" dirty="0" err="1" smtClean="0"/>
              <a:t>geheimen</a:t>
            </a:r>
            <a:r>
              <a:rPr lang="en-US" dirty="0" smtClean="0"/>
              <a:t> </a:t>
            </a:r>
            <a:r>
              <a:rPr lang="en-US" dirty="0" err="1" smtClean="0"/>
              <a:t>Schlüssel</a:t>
            </a:r>
            <a:r>
              <a:rPr lang="en-US" dirty="0" smtClean="0"/>
              <a:t>, </a:t>
            </a:r>
            <a:r>
              <a:rPr lang="en-US" dirty="0" err="1" smtClean="0"/>
              <a:t>ohne</a:t>
            </a:r>
            <a:r>
              <a:rPr lang="en-US" dirty="0" smtClean="0"/>
              <a:t> </a:t>
            </a:r>
            <a:r>
              <a:rPr lang="en-US" dirty="0" err="1" smtClean="0"/>
              <a:t>vorherige</a:t>
            </a:r>
            <a:r>
              <a:rPr lang="en-US" dirty="0" smtClean="0"/>
              <a:t> </a:t>
            </a:r>
            <a:r>
              <a:rPr lang="en-US" dirty="0" err="1" smtClean="0"/>
              <a:t>Absprachen</a:t>
            </a:r>
            <a:r>
              <a:rPr lang="en-US" dirty="0" smtClean="0"/>
              <a:t>. </a:t>
            </a:r>
            <a:r>
              <a:rPr lang="en-US" dirty="0" err="1" smtClean="0"/>
              <a:t>Typischerweise</a:t>
            </a:r>
            <a:r>
              <a:rPr lang="en-US" dirty="0" smtClean="0"/>
              <a:t> </a:t>
            </a:r>
            <a:r>
              <a:rPr lang="en-US" dirty="0" err="1" smtClean="0"/>
              <a:t>gibt</a:t>
            </a:r>
            <a:r>
              <a:rPr lang="en-US" dirty="0" smtClean="0"/>
              <a:t> </a:t>
            </a:r>
            <a:r>
              <a:rPr lang="en-US" dirty="0" err="1" smtClean="0"/>
              <a:t>es</a:t>
            </a:r>
            <a:r>
              <a:rPr lang="en-US" dirty="0" smtClean="0"/>
              <a:t> </a:t>
            </a:r>
            <a:r>
              <a:rPr lang="en-US" dirty="0" err="1" smtClean="0"/>
              <a:t>dafür</a:t>
            </a:r>
            <a:r>
              <a:rPr lang="en-US" dirty="0" smtClean="0"/>
              <a:t> </a:t>
            </a:r>
            <a:r>
              <a:rPr lang="en-US" dirty="0" err="1" smtClean="0"/>
              <a:t>Algorithmen</a:t>
            </a:r>
            <a:r>
              <a:rPr lang="en-US" dirty="0" smtClean="0"/>
              <a:t> </a:t>
            </a:r>
            <a:r>
              <a:rPr lang="en-US" dirty="0" err="1" smtClean="0"/>
              <a:t>mit</a:t>
            </a:r>
            <a:r>
              <a:rPr lang="en-US" dirty="0" smtClean="0"/>
              <a:t> </a:t>
            </a:r>
            <a:r>
              <a:rPr lang="en-US" dirty="0" err="1" smtClean="0"/>
              <a:t>zwei</a:t>
            </a:r>
            <a:r>
              <a:rPr lang="en-US" dirty="0" smtClean="0"/>
              <a:t> </a:t>
            </a:r>
            <a:r>
              <a:rPr lang="en-US" dirty="0" err="1" smtClean="0"/>
              <a:t>Phasen</a:t>
            </a:r>
            <a:r>
              <a:rPr lang="en-US" dirty="0" smtClean="0"/>
              <a:t>: </a:t>
            </a:r>
            <a:r>
              <a:rPr lang="en-US" dirty="0" err="1" smtClean="0"/>
              <a:t>Ein</a:t>
            </a:r>
            <a:r>
              <a:rPr lang="en-US" dirty="0" smtClean="0"/>
              <a:t> </a:t>
            </a:r>
            <a:r>
              <a:rPr lang="en-US" dirty="0" err="1" smtClean="0"/>
              <a:t>Kommunikationspartner</a:t>
            </a:r>
            <a:r>
              <a:rPr lang="en-US" dirty="0" smtClean="0"/>
              <a:t> </a:t>
            </a:r>
            <a:r>
              <a:rPr lang="en-US" dirty="0" err="1" smtClean="0"/>
              <a:t>initiiert</a:t>
            </a:r>
            <a:r>
              <a:rPr lang="en-US" dirty="0" smtClean="0"/>
              <a:t> den </a:t>
            </a:r>
            <a:r>
              <a:rPr lang="en-US" dirty="0" err="1" smtClean="0"/>
              <a:t>Schlüsseltausch</a:t>
            </a:r>
            <a:r>
              <a:rPr lang="en-US" dirty="0" smtClean="0"/>
              <a:t> in </a:t>
            </a:r>
            <a:r>
              <a:rPr lang="en-US" dirty="0" err="1" smtClean="0"/>
              <a:t>der</a:t>
            </a:r>
            <a:r>
              <a:rPr lang="en-US" dirty="0" smtClean="0"/>
              <a:t> </a:t>
            </a:r>
            <a:r>
              <a:rPr lang="en-US" dirty="0" err="1" smtClean="0"/>
              <a:t>ersten</a:t>
            </a:r>
            <a:r>
              <a:rPr lang="en-US" dirty="0" smtClean="0"/>
              <a:t> Phase. </a:t>
            </a:r>
            <a:r>
              <a:rPr lang="en-US" dirty="0" err="1" smtClean="0"/>
              <a:t>Anschließend</a:t>
            </a:r>
            <a:r>
              <a:rPr lang="en-US" dirty="0" smtClean="0"/>
              <a:t> </a:t>
            </a:r>
            <a:r>
              <a:rPr lang="en-US" dirty="0" err="1" smtClean="0"/>
              <a:t>tauschen</a:t>
            </a:r>
            <a:r>
              <a:rPr lang="en-US" dirty="0" smtClean="0"/>
              <a:t> </a:t>
            </a:r>
            <a:r>
              <a:rPr lang="en-US" dirty="0" err="1" smtClean="0"/>
              <a:t>beide</a:t>
            </a:r>
            <a:r>
              <a:rPr lang="en-US" dirty="0" smtClean="0"/>
              <a:t> Partner das </a:t>
            </a:r>
            <a:r>
              <a:rPr lang="en-US" dirty="0" err="1" smtClean="0"/>
              <a:t>Ergebnis</a:t>
            </a:r>
            <a:r>
              <a:rPr lang="en-US" dirty="0" smtClean="0"/>
              <a:t> </a:t>
            </a:r>
            <a:r>
              <a:rPr lang="en-US" dirty="0" err="1" smtClean="0"/>
              <a:t>der</a:t>
            </a:r>
            <a:r>
              <a:rPr lang="en-US" dirty="0" smtClean="0"/>
              <a:t> </a:t>
            </a:r>
            <a:r>
              <a:rPr lang="en-US" dirty="0" err="1" smtClean="0"/>
              <a:t>ersten</a:t>
            </a:r>
            <a:r>
              <a:rPr lang="en-US" dirty="0" smtClean="0"/>
              <a:t> Phase </a:t>
            </a:r>
            <a:r>
              <a:rPr lang="en-US" dirty="0" err="1" smtClean="0"/>
              <a:t>aus</a:t>
            </a:r>
            <a:r>
              <a:rPr lang="en-US" dirty="0" smtClean="0"/>
              <a:t> und </a:t>
            </a:r>
            <a:r>
              <a:rPr lang="en-US" dirty="0" err="1" smtClean="0"/>
              <a:t>berechnen</a:t>
            </a:r>
            <a:r>
              <a:rPr lang="en-US" dirty="0" smtClean="0"/>
              <a:t> in </a:t>
            </a:r>
            <a:r>
              <a:rPr lang="en-US" dirty="0" err="1" smtClean="0"/>
              <a:t>der</a:t>
            </a:r>
            <a:r>
              <a:rPr lang="en-US" dirty="0" smtClean="0"/>
              <a:t> </a:t>
            </a:r>
            <a:r>
              <a:rPr lang="en-US" dirty="0" err="1" smtClean="0"/>
              <a:t>zweiten</a:t>
            </a:r>
            <a:r>
              <a:rPr lang="en-US" dirty="0" smtClean="0"/>
              <a:t> Phase den </a:t>
            </a:r>
            <a:r>
              <a:rPr lang="en-US" dirty="0" err="1" smtClean="0"/>
              <a:t>gemeinsamen</a:t>
            </a:r>
            <a:r>
              <a:rPr lang="en-US" dirty="0" smtClean="0"/>
              <a:t> </a:t>
            </a:r>
            <a:r>
              <a:rPr lang="en-US" dirty="0" err="1" smtClean="0"/>
              <a:t>geheimen</a:t>
            </a:r>
            <a:r>
              <a:rPr lang="en-US" dirty="0" smtClean="0"/>
              <a:t> </a:t>
            </a:r>
            <a:r>
              <a:rPr lang="en-US" dirty="0" err="1" smtClean="0"/>
              <a:t>Schlüssel</a:t>
            </a:r>
            <a:endParaRPr lang="en-US" dirty="0" smtClean="0"/>
          </a:p>
          <a:p>
            <a:pPr>
              <a:buNone/>
            </a:pPr>
            <a:r>
              <a:rPr lang="en-US" dirty="0" err="1" smtClean="0"/>
              <a:t>Spezifikationen</a:t>
            </a:r>
            <a:endParaRPr lang="en-US" dirty="0" smtClean="0"/>
          </a:p>
          <a:p>
            <a:pPr lvl="1">
              <a:buFont typeface="Wingdings" pitchFamily="2" charset="2"/>
              <a:buChar char="§"/>
            </a:pPr>
            <a:r>
              <a:rPr lang="en-US" dirty="0" err="1" smtClean="0"/>
              <a:t>Algorithmenunabhängige</a:t>
            </a:r>
            <a:r>
              <a:rPr lang="en-US" dirty="0" smtClean="0"/>
              <a:t> Syntax </a:t>
            </a:r>
            <a:r>
              <a:rPr lang="en-US" dirty="0" err="1" smtClean="0"/>
              <a:t>für</a:t>
            </a:r>
            <a:r>
              <a:rPr lang="en-US" dirty="0" smtClean="0"/>
              <a:t> </a:t>
            </a:r>
            <a:r>
              <a:rPr lang="en-US" dirty="0" err="1" smtClean="0"/>
              <a:t>Nachrichten</a:t>
            </a:r>
            <a:r>
              <a:rPr lang="en-US" dirty="0" smtClean="0"/>
              <a:t> </a:t>
            </a:r>
            <a:r>
              <a:rPr lang="en-US" dirty="0" err="1" smtClean="0"/>
              <a:t>zum</a:t>
            </a:r>
            <a:r>
              <a:rPr lang="en-US" dirty="0" smtClean="0"/>
              <a:t> </a:t>
            </a:r>
            <a:r>
              <a:rPr lang="en-US" dirty="0" err="1" smtClean="0"/>
              <a:t>Schlüsseltausch</a:t>
            </a:r>
            <a:r>
              <a:rPr lang="en-US" dirty="0" smtClean="0"/>
              <a:t> (PKCS#3)</a:t>
            </a:r>
          </a:p>
          <a:p>
            <a:pPr lvl="1">
              <a:buFont typeface="Wingdings" pitchFamily="2" charset="2"/>
              <a:buChar char="§"/>
            </a:pPr>
            <a:r>
              <a:rPr lang="en-US" dirty="0" err="1" smtClean="0"/>
              <a:t>Spezifische</a:t>
            </a:r>
            <a:r>
              <a:rPr lang="en-US" dirty="0" smtClean="0"/>
              <a:t> </a:t>
            </a:r>
            <a:r>
              <a:rPr lang="en-US" dirty="0" err="1" smtClean="0"/>
              <a:t>Algorithmen</a:t>
            </a:r>
            <a:r>
              <a:rPr lang="en-US" dirty="0" smtClean="0"/>
              <a:t> </a:t>
            </a:r>
            <a:r>
              <a:rPr lang="en-US" dirty="0" err="1" smtClean="0"/>
              <a:t>zum</a:t>
            </a:r>
            <a:r>
              <a:rPr lang="en-US" dirty="0" smtClean="0"/>
              <a:t> </a:t>
            </a:r>
            <a:r>
              <a:rPr lang="en-US" dirty="0" err="1" smtClean="0"/>
              <a:t>Schlüsseltausch</a:t>
            </a:r>
            <a:r>
              <a:rPr lang="en-US" dirty="0" smtClean="0"/>
              <a:t> (PKCS#3)</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Verschlüsselung und Signatur von E-Mails</a:t>
            </a:r>
          </a:p>
          <a:p>
            <a:pPr lvl="1">
              <a:buFont typeface="Wingdings" pitchFamily="2" charset="2"/>
              <a:buChar char="§"/>
            </a:pPr>
            <a:r>
              <a:rPr lang="de-DE" dirty="0" smtClean="0"/>
              <a:t>Ursprünglich von RSA Data Security (PKCS#7) entworfen</a:t>
            </a:r>
          </a:p>
          <a:p>
            <a:pPr lvl="1">
              <a:buFont typeface="Wingdings" pitchFamily="2" charset="2"/>
              <a:buChar char="§"/>
            </a:pPr>
            <a:r>
              <a:rPr lang="de-DE" dirty="0" err="1" smtClean="0"/>
              <a:t>Mittelerweile</a:t>
            </a:r>
            <a:r>
              <a:rPr lang="de-DE" dirty="0" smtClean="0"/>
              <a:t> Standard der Internet Engineering Task Force (IETF)</a:t>
            </a:r>
          </a:p>
          <a:p>
            <a:pPr lvl="1">
              <a:buFont typeface="Wingdings" pitchFamily="2" charset="2"/>
              <a:buChar char="§"/>
            </a:pPr>
            <a:r>
              <a:rPr lang="de-DE" dirty="0" smtClean="0"/>
              <a:t>PKCS#7 wird zu </a:t>
            </a:r>
            <a:r>
              <a:rPr lang="de-DE" dirty="0" err="1" smtClean="0"/>
              <a:t>Cryptographic</a:t>
            </a:r>
            <a:r>
              <a:rPr lang="de-DE" dirty="0" smtClean="0"/>
              <a:t> Message Syntax</a:t>
            </a:r>
          </a:p>
          <a:p>
            <a:pPr lvl="1">
              <a:buFont typeface="Wingdings" pitchFamily="2" charset="2"/>
              <a:buChar char="§"/>
            </a:pPr>
            <a:r>
              <a:rPr lang="de-DE" dirty="0" smtClean="0"/>
              <a:t>Mehrere RFCs mit diversen Weiterentwicklungen</a:t>
            </a:r>
          </a:p>
          <a:p>
            <a:pPr lvl="2">
              <a:buFont typeface="Wingdings" pitchFamily="2" charset="2"/>
              <a:buChar char="§"/>
            </a:pPr>
            <a:r>
              <a:rPr lang="de-DE" dirty="0" smtClean="0"/>
              <a:t>RFC 2311 - Version 2 (März 1998)</a:t>
            </a:r>
          </a:p>
          <a:p>
            <a:pPr lvl="2">
              <a:buFont typeface="Wingdings" pitchFamily="2" charset="2"/>
              <a:buChar char="§"/>
            </a:pPr>
            <a:r>
              <a:rPr lang="de-DE" dirty="0" smtClean="0"/>
              <a:t>RFC 2633 – Version 3 (Juni 1999)</a:t>
            </a:r>
          </a:p>
          <a:p>
            <a:pPr lvl="2">
              <a:buFont typeface="Wingdings" pitchFamily="2" charset="2"/>
              <a:buChar char="§"/>
            </a:pPr>
            <a:r>
              <a:rPr lang="de-DE" dirty="0" smtClean="0"/>
              <a:t>…</a:t>
            </a:r>
          </a:p>
          <a:p>
            <a:pPr lvl="2">
              <a:buFont typeface="Wingdings" pitchFamily="2" charset="2"/>
              <a:buChar char="§"/>
            </a:pPr>
            <a:r>
              <a:rPr lang="de-DE" dirty="0" smtClean="0"/>
              <a:t>RFC 8551 – Version 4 (April 2019)</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marL="216000" lvl="1">
              <a:spcAft>
                <a:spcPts val="600"/>
              </a:spcAft>
              <a:buNone/>
            </a:pPr>
            <a:r>
              <a:rPr lang="de-DE" dirty="0" smtClean="0"/>
              <a:t>Zertifikatshandling und Sperrlisten (S/MIME </a:t>
            </a:r>
            <a:r>
              <a:rPr lang="de-DE" dirty="0" err="1" smtClean="0"/>
              <a:t>Certificate</a:t>
            </a:r>
            <a:r>
              <a:rPr lang="de-DE" dirty="0" smtClean="0"/>
              <a:t> Handling)</a:t>
            </a:r>
          </a:p>
          <a:p>
            <a:pPr>
              <a:buNone/>
            </a:pPr>
            <a:r>
              <a:rPr lang="de-DE" dirty="0" smtClean="0"/>
              <a:t>Historie</a:t>
            </a:r>
          </a:p>
          <a:p>
            <a:pPr lvl="1">
              <a:buFont typeface="Wingdings" pitchFamily="2" charset="2"/>
              <a:buChar char="§"/>
            </a:pPr>
            <a:r>
              <a:rPr lang="de-DE" dirty="0" smtClean="0"/>
              <a:t>RFC 2632 – Version 3 (Juni 1999)</a:t>
            </a:r>
          </a:p>
          <a:p>
            <a:pPr lvl="1">
              <a:buFont typeface="Wingdings" pitchFamily="2" charset="2"/>
              <a:buChar char="§"/>
            </a:pPr>
            <a:r>
              <a:rPr lang="de-DE" dirty="0" smtClean="0"/>
              <a:t>…</a:t>
            </a:r>
          </a:p>
          <a:p>
            <a:pPr lvl="1">
              <a:buFont typeface="Wingdings" pitchFamily="2" charset="2"/>
              <a:buChar char="§"/>
            </a:pPr>
            <a:r>
              <a:rPr lang="de-DE" dirty="0" smtClean="0"/>
              <a:t>RFC 8550 – Version 4 (April 2019)</a:t>
            </a:r>
          </a:p>
          <a:p>
            <a:pPr>
              <a:buNone/>
            </a:pP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85</a:t>
            </a:fld>
            <a:endParaRPr lang="de-DE"/>
          </a:p>
        </p:txBody>
      </p:sp>
      <p:sp>
        <p:nvSpPr>
          <p:cNvPr id="7" name="Rechteck 6"/>
          <p:cNvSpPr/>
          <p:nvPr/>
        </p:nvSpPr>
        <p:spPr>
          <a:xfrm>
            <a:off x="168582" y="3879239"/>
            <a:ext cx="3187219"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Hier nicht weiter relevant</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7"/>
                                        </p:tgtEl>
                                        <p:attrNameLst>
                                          <p:attrName>style.visibility</p:attrName>
                                        </p:attrNameLst>
                                      </p:cBhvr>
                                      <p:to>
                                        <p:strVal val="visible"/>
                                      </p:to>
                                    </p:set>
                                    <p:anim calcmode="discrete" valueType="clr">
                                      <p:cBhvr override="childStyle">
                                        <p:cTn id="3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7"/>
                                        </p:tgtEl>
                                        <p:attrNameLst>
                                          <p:attrName>fillcolor</p:attrName>
                                        </p:attrNameLst>
                                      </p:cBhvr>
                                      <p:tavLst>
                                        <p:tav tm="0">
                                          <p:val>
                                            <p:clrVal>
                                              <a:schemeClr val="accent2"/>
                                            </p:clrVal>
                                          </p:val>
                                        </p:tav>
                                        <p:tav tm="50000">
                                          <p:val>
                                            <p:clrVal>
                                              <a:schemeClr val="hlink"/>
                                            </p:clrVal>
                                          </p:val>
                                        </p:tav>
                                      </p:tavLst>
                                    </p:anim>
                                    <p:set>
                                      <p:cBhvr>
                                        <p:cTn id="35"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Schutzziele</a:t>
            </a:r>
          </a:p>
          <a:p>
            <a:pPr lvl="1">
              <a:buFont typeface="Wingdings" pitchFamily="2" charset="2"/>
              <a:buChar char="§"/>
            </a:pPr>
            <a:r>
              <a:rPr lang="de-DE" dirty="0" smtClean="0"/>
              <a:t>Zurechenbarkeit</a:t>
            </a:r>
          </a:p>
          <a:p>
            <a:pPr lvl="1">
              <a:buFont typeface="Wingdings" pitchFamily="2" charset="2"/>
              <a:buChar char="§"/>
            </a:pPr>
            <a:r>
              <a:rPr lang="de-DE" dirty="0" smtClean="0"/>
              <a:t>Integrität</a:t>
            </a:r>
          </a:p>
          <a:p>
            <a:pPr lvl="1">
              <a:buFont typeface="Wingdings" pitchFamily="2" charset="2"/>
              <a:buChar char="§"/>
            </a:pPr>
            <a:r>
              <a:rPr lang="de-DE" dirty="0" smtClean="0"/>
              <a:t>Nicht-</a:t>
            </a:r>
            <a:r>
              <a:rPr lang="de-DE" dirty="0" err="1" smtClean="0"/>
              <a:t>Abstreitbarkeit</a:t>
            </a:r>
            <a:endParaRPr lang="de-DE" dirty="0" smtClean="0"/>
          </a:p>
          <a:p>
            <a:pPr lvl="1">
              <a:buFont typeface="Wingdings" pitchFamily="2" charset="2"/>
              <a:buChar char="§"/>
            </a:pPr>
            <a:r>
              <a:rPr lang="de-DE" dirty="0" smtClean="0"/>
              <a:t>Privacy / Datenschutz</a:t>
            </a:r>
          </a:p>
          <a:p>
            <a:pPr lvl="1">
              <a:buFont typeface="Wingdings" pitchFamily="2" charset="2"/>
              <a:buChar char="§"/>
            </a:pPr>
            <a:r>
              <a:rPr lang="de-DE" dirty="0" smtClean="0"/>
              <a:t>Vertraulichkeit</a:t>
            </a:r>
          </a:p>
          <a:p>
            <a:pPr>
              <a:buNone/>
            </a:pPr>
            <a:r>
              <a:rPr lang="de-DE" dirty="0" smtClean="0"/>
              <a:t>Zwei unterschiedliche „Güteklassen“ bei der Zertifikatausstellung</a:t>
            </a:r>
          </a:p>
          <a:p>
            <a:pPr lvl="1">
              <a:buFont typeface="Wingdings" pitchFamily="2" charset="2"/>
              <a:buChar char="§"/>
            </a:pPr>
            <a:r>
              <a:rPr lang="de-DE" dirty="0" smtClean="0"/>
              <a:t>Klasse 1: Die Absender-E-Mail-Adresse wird überprüft</a:t>
            </a:r>
          </a:p>
          <a:p>
            <a:pPr lvl="1">
              <a:buFont typeface="Wingdings" pitchFamily="2" charset="2"/>
              <a:buChar char="§"/>
            </a:pPr>
            <a:r>
              <a:rPr lang="de-DE" dirty="0" smtClean="0"/>
              <a:t>Klasse 2: Die Person hinter der </a:t>
            </a:r>
            <a:r>
              <a:rPr lang="de-DE" smtClean="0"/>
              <a:t>Absender-E-Mail-Adresse wird </a:t>
            </a:r>
            <a:r>
              <a:rPr lang="de-DE" dirty="0" smtClean="0"/>
              <a:t>überprüft</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Best </a:t>
            </a:r>
            <a:r>
              <a:rPr lang="de-DE" dirty="0" err="1" smtClean="0"/>
              <a:t>practices</a:t>
            </a:r>
            <a:endParaRPr lang="de-DE" dirty="0" smtClean="0"/>
          </a:p>
          <a:p>
            <a:pPr lvl="1">
              <a:buFont typeface="Wingdings" pitchFamily="2" charset="2"/>
              <a:buChar char="§"/>
            </a:pPr>
            <a:r>
              <a:rPr lang="de-DE" dirty="0" smtClean="0"/>
              <a:t>Verwendung unterschiedlicher Schlüssel für Verschlüsselung und Signatur</a:t>
            </a:r>
          </a:p>
          <a:p>
            <a:pPr lvl="1">
              <a:buFont typeface="Wingdings" pitchFamily="2" charset="2"/>
              <a:buChar char="§"/>
            </a:pPr>
            <a:r>
              <a:rPr lang="de-DE" dirty="0" smtClean="0"/>
              <a:t>Obwohl eine Nachricht nur für den Empfänger verschlüsselt wird, wird zumeist ein eigenes Schlüsselpaar gefordert.</a:t>
            </a:r>
          </a:p>
          <a:p>
            <a:pPr lvl="2">
              <a:buFont typeface="Wingdings" pitchFamily="2" charset="2"/>
              <a:buChar char="§"/>
            </a:pPr>
            <a:r>
              <a:rPr lang="de-DE" dirty="0" smtClean="0"/>
              <a:t>Dieses wird benötigt, wenn der Absender die E-Mail später noch einmal lesen möchte (und sie verschlüsselt im Ordner Gesendet liegt)</a:t>
            </a:r>
          </a:p>
          <a:p>
            <a:pPr lvl="1">
              <a:buFont typeface="Wingdings" pitchFamily="2" charset="2"/>
              <a:buChar char="§"/>
            </a:pPr>
            <a:r>
              <a:rPr lang="de-DE" dirty="0" smtClean="0"/>
              <a:t>In der Regel werden die Zertifikatinformationen von der CA öffentlich verfügbar gemacht (z.B. über Verzeichnisdienste)</a:t>
            </a:r>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Nachteile von S/MIME</a:t>
            </a:r>
          </a:p>
          <a:p>
            <a:pPr lvl="1">
              <a:buFont typeface="Wingdings" pitchFamily="2" charset="2"/>
              <a:buChar char="§"/>
            </a:pPr>
            <a:r>
              <a:rPr lang="de-DE" dirty="0" smtClean="0"/>
              <a:t>Keine Überprüfung des E-Mail-Inhalts durch SPAM-Filter oder Virenscanner möglich</a:t>
            </a:r>
          </a:p>
          <a:p>
            <a:pPr lvl="2">
              <a:buFont typeface="Wingdings" pitchFamily="2" charset="2"/>
              <a:buChar char="§"/>
            </a:pPr>
            <a:r>
              <a:rPr lang="de-DE" dirty="0" smtClean="0"/>
              <a:t>Alternativ: Der private Schlüssel der Benutzer (aller?!) muss für die Prüfung hinterlegt werden</a:t>
            </a:r>
          </a:p>
          <a:p>
            <a:pPr lvl="1">
              <a:buFont typeface="Wingdings" pitchFamily="2" charset="2"/>
              <a:buChar char="§"/>
            </a:pPr>
            <a:r>
              <a:rPr lang="de-DE" dirty="0" smtClean="0"/>
              <a:t>E-Mail-Adressen sind öffentlich verfügbar (Beispiel: Fraunhofer Directory)</a:t>
            </a:r>
            <a:br>
              <a:rPr lang="de-DE" dirty="0" smtClean="0"/>
            </a:br>
            <a:r>
              <a:rPr lang="de-DE" dirty="0" smtClean="0"/>
              <a:t>https://www.directory-extern.fraunhofer.de/ </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Nachteile von S/MIME</a:t>
            </a:r>
          </a:p>
          <a:p>
            <a:pPr lvl="1">
              <a:buFont typeface="Wingdings" pitchFamily="2" charset="2"/>
              <a:buChar char="§"/>
            </a:pPr>
            <a:r>
              <a:rPr lang="de-DE" dirty="0" smtClean="0"/>
              <a:t>Keine Überprüfung des E-Mail-Inhalts durch SPAM-Filter oder Virenscanner möglich</a:t>
            </a:r>
          </a:p>
          <a:p>
            <a:pPr lvl="2">
              <a:buFont typeface="Wingdings" pitchFamily="2" charset="2"/>
              <a:buChar char="§"/>
            </a:pPr>
            <a:r>
              <a:rPr lang="de-DE" dirty="0" smtClean="0"/>
              <a:t>Alternativ: Der private Schlüssel der Benutzer (aller?!) muss für die Prüfung hinterlegt werden</a:t>
            </a:r>
          </a:p>
          <a:p>
            <a:pPr lvl="1">
              <a:buFont typeface="Wingdings" pitchFamily="2" charset="2"/>
              <a:buChar char="§"/>
            </a:pPr>
            <a:r>
              <a:rPr lang="de-DE" dirty="0" smtClean="0"/>
              <a:t>E-Mail-Adressen sind öffentlich verfügbar (Beispiel: Fraunhofer Directory)</a:t>
            </a:r>
            <a:br>
              <a:rPr lang="de-DE" dirty="0" smtClean="0"/>
            </a:br>
            <a:r>
              <a:rPr lang="de-DE" dirty="0" smtClean="0"/>
              <a:t>https://www.directory-extern.fraunhofer.de/ </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89</a:t>
            </a:fld>
            <a:endParaRPr lang="de-DE"/>
          </a:p>
        </p:txBody>
      </p:sp>
      <p:pic>
        <p:nvPicPr>
          <p:cNvPr id="93186" name="Picture 2"/>
          <p:cNvPicPr>
            <a:picLocks noChangeAspect="1" noChangeArrowheads="1"/>
          </p:cNvPicPr>
          <p:nvPr/>
        </p:nvPicPr>
        <p:blipFill>
          <a:blip r:embed="rId2" cstate="print"/>
          <a:srcRect/>
          <a:stretch>
            <a:fillRect/>
          </a:stretch>
        </p:blipFill>
        <p:spPr bwMode="auto">
          <a:xfrm>
            <a:off x="1762100" y="1223963"/>
            <a:ext cx="5696067"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52" presetClass="entr" presetSubtype="0" fill="hold" nodeType="withEffect">
                                  <p:stCondLst>
                                    <p:cond delay="0"/>
                                  </p:stCondLst>
                                  <p:childTnLst>
                                    <p:set>
                                      <p:cBhvr>
                                        <p:cTn id="18" dur="1" fill="hold">
                                          <p:stCondLst>
                                            <p:cond delay="0"/>
                                          </p:stCondLst>
                                        </p:cTn>
                                        <p:tgtEl>
                                          <p:spTgt spid="93186"/>
                                        </p:tgtEl>
                                        <p:attrNameLst>
                                          <p:attrName>style.visibility</p:attrName>
                                        </p:attrNameLst>
                                      </p:cBhvr>
                                      <p:to>
                                        <p:strVal val="visible"/>
                                      </p:to>
                                    </p:set>
                                    <p:animScale>
                                      <p:cBhvr>
                                        <p:cTn id="19" dur="1000" decel="50000" fill="hold">
                                          <p:stCondLst>
                                            <p:cond delay="0"/>
                                          </p:stCondLst>
                                        </p:cTn>
                                        <p:tgtEl>
                                          <p:spTgt spid="93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93186"/>
                                        </p:tgtEl>
                                        <p:attrNameLst>
                                          <p:attrName>ppt_x</p:attrName>
                                          <p:attrName>ppt_y</p:attrName>
                                        </p:attrNameLst>
                                      </p:cBhvr>
                                    </p:animMotion>
                                    <p:animEffect transition="in" filter="fade">
                                      <p:cBhvr>
                                        <p:cTn id="21" dur="1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a:t>
            </a:fld>
            <a:endParaRPr lang="de-DE"/>
          </a:p>
        </p:txBody>
      </p:sp>
      <p:sp>
        <p:nvSpPr>
          <p:cNvPr id="9" name="Inhaltsplatzhalter 2"/>
          <p:cNvSpPr txBox="1">
            <a:spLocks/>
          </p:cNvSpPr>
          <p:nvPr/>
        </p:nvSpPr>
        <p:spPr>
          <a:xfrm>
            <a:off x="288032" y="1224235"/>
            <a:ext cx="8640000" cy="3312000"/>
          </a:xfrm>
          <a:prstGeom prst="rect">
            <a:avLst/>
          </a:prstGeom>
        </p:spPr>
        <p:txBody>
          <a:bodyPr vert="horz" lIns="0" tIns="0" rIns="0" bIns="0" rtlCol="0">
            <a:noAutofit/>
          </a:bodyPr>
          <a:lstStyle/>
          <a:p>
            <a:pPr marL="216000" marR="0" lvl="0" indent="-216000" algn="l" defTabSz="914400" rtl="0" eaLnBrk="1" fontAlgn="auto" latinLnBrk="0" hangingPunct="1">
              <a:lnSpc>
                <a:spcPct val="100000"/>
              </a:lnSpc>
              <a:spcBef>
                <a:spcPts val="600"/>
              </a:spcBef>
              <a:spcAft>
                <a:spcPts val="600"/>
              </a:spcAft>
              <a:buClrTx/>
              <a:buSzTx/>
              <a:buFont typeface="Calibri" panose="020F0502020204030204" pitchFamily="34" charset="0"/>
              <a:buNone/>
              <a:tabLst/>
              <a:defRPr/>
            </a:pPr>
            <a:r>
              <a:rPr kumimoji="0" lang="en-US" sz="1800" b="0" i="0" u="none" strike="noStrike" kern="1200" cap="none" spc="0" normalizeH="0" baseline="0" noProof="0" dirty="0" err="1" smtClean="0">
                <a:ln>
                  <a:noFill/>
                </a:ln>
                <a:solidFill>
                  <a:schemeClr val="accent2"/>
                </a:solidFill>
                <a:effectLst/>
                <a:uLnTx/>
                <a:uFillTx/>
                <a:latin typeface="+mj-lt"/>
                <a:ea typeface="+mn-ea"/>
                <a:cs typeface="+mn-cs"/>
              </a:rPr>
              <a:t>Historie</a:t>
            </a:r>
            <a:endParaRPr kumimoji="0" lang="en-US" sz="1800" b="0" i="0" u="none" strike="noStrike" kern="1200" cap="none" spc="0" normalizeH="0" baseline="0" noProof="0" dirty="0" smtClean="0">
              <a:ln>
                <a:noFill/>
              </a:ln>
              <a:solidFill>
                <a:schemeClr val="accent2"/>
              </a:solidFill>
              <a:effectLst/>
              <a:uLnTx/>
              <a:uFillTx/>
              <a:latin typeface="+mj-lt"/>
              <a:ea typeface="+mn-ea"/>
              <a:cs typeface="+mn-cs"/>
            </a:endParaRP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1994	SSLv1 (Netscape)</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1995		SSLv2 (Netscape)</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1996 	SSLv3 (Netscape / Microsoft)</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1999 	TLSv1 (IETF Standard: RFC 2246)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2006	TLSv1.1 (RFC 4346)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chemeClr val="accent2"/>
                </a:solidFill>
                <a:effectLst/>
                <a:uLnTx/>
                <a:uFillTx/>
                <a:latin typeface="+mj-lt"/>
                <a:ea typeface="+mn-ea"/>
                <a:cs typeface="+mn-cs"/>
              </a:rPr>
              <a:t>2008 	TLSv1.2 (RFC 5246)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00B050"/>
                </a:solidFill>
                <a:effectLst/>
                <a:uLnTx/>
                <a:uFillTx/>
                <a:latin typeface="+mj-lt"/>
                <a:ea typeface="+mn-ea"/>
                <a:cs typeface="+mn-cs"/>
              </a:rPr>
              <a:t>2018 	TLSv1.3 (RFC 8446)</a:t>
            </a:r>
            <a:endParaRPr kumimoji="0" lang="de-DE" sz="1800" b="0" i="0" u="none" strike="noStrike" kern="1200" cap="none" spc="0" normalizeH="0" baseline="0" noProof="0" dirty="0">
              <a:ln>
                <a:noFill/>
              </a:ln>
              <a:solidFill>
                <a:srgbClr val="00B050"/>
              </a:solidFill>
              <a:effectLst/>
              <a:uLnTx/>
              <a:uFillTx/>
              <a:latin typeface="+mj-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7" presetID="15"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par>
                                <p:cTn id="43" presetID="15"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p:cTn id="4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par>
                                <p:cTn id="49" presetID="15"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p:cTn id="5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59"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61" dur="80"/>
                                        <p:tgtEl>
                                          <p:spTgt spid="9">
                                            <p:txEl>
                                              <p:pRg st="0" end="0"/>
                                            </p:txEl>
                                          </p:spTgt>
                                        </p:tgtEl>
                                        <p:attrNameLst>
                                          <p:attrName>fill.type</p:attrName>
                                        </p:attrNameLst>
                                      </p:cBhvr>
                                      <p:to>
                                        <p:strVal val="solid"/>
                                      </p:to>
                                    </p:set>
                                  </p:childTnLst>
                                </p:cTn>
                              </p:par>
                              <p:par>
                                <p:cTn id="62" presetID="27" presetClass="entr" presetSubtype="0" fill="hold" grpId="0" nodeType="withEffect">
                                  <p:stCondLst>
                                    <p:cond delay="0"/>
                                  </p:stCondLst>
                                  <p:iterate type="lt">
                                    <p:tmPct val="50000"/>
                                  </p:iterate>
                                  <p:childTnLst>
                                    <p:set>
                                      <p:cBhvr>
                                        <p:cTn id="63" dur="1" fill="hold">
                                          <p:stCondLst>
                                            <p:cond delay="0"/>
                                          </p:stCondLst>
                                        </p:cTn>
                                        <p:tgtEl>
                                          <p:spTgt spid="9">
                                            <p:txEl>
                                              <p:pRg st="1" end="1"/>
                                            </p:txEl>
                                          </p:spTgt>
                                        </p:tgtEl>
                                        <p:attrNameLst>
                                          <p:attrName>style.visibility</p:attrName>
                                        </p:attrNameLst>
                                      </p:cBhvr>
                                      <p:to>
                                        <p:strVal val="visible"/>
                                      </p:to>
                                    </p:set>
                                    <p:anim calcmode="discrete" valueType="clr">
                                      <p:cBhvr override="childStyle">
                                        <p:cTn id="64" dur="8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66" dur="80"/>
                                        <p:tgtEl>
                                          <p:spTgt spid="9">
                                            <p:txEl>
                                              <p:pRg st="1" end="1"/>
                                            </p:txEl>
                                          </p:spTgt>
                                        </p:tgtEl>
                                        <p:attrNameLst>
                                          <p:attrName>fill.type</p:attrName>
                                        </p:attrNameLst>
                                      </p:cBhvr>
                                      <p:to>
                                        <p:strVal val="solid"/>
                                      </p:to>
                                    </p:set>
                                  </p:childTnLst>
                                </p:cTn>
                              </p:par>
                              <p:par>
                                <p:cTn id="67" presetID="27" presetClass="entr" presetSubtype="0" fill="hold" grpId="0" nodeType="withEffect">
                                  <p:stCondLst>
                                    <p:cond delay="0"/>
                                  </p:stCondLst>
                                  <p:iterate type="lt">
                                    <p:tmPct val="50000"/>
                                  </p:iterate>
                                  <p:childTnLst>
                                    <p:set>
                                      <p:cBhvr>
                                        <p:cTn id="68" dur="1" fill="hold">
                                          <p:stCondLst>
                                            <p:cond delay="0"/>
                                          </p:stCondLst>
                                        </p:cTn>
                                        <p:tgtEl>
                                          <p:spTgt spid="9">
                                            <p:txEl>
                                              <p:pRg st="2" end="2"/>
                                            </p:txEl>
                                          </p:spTgt>
                                        </p:tgtEl>
                                        <p:attrNameLst>
                                          <p:attrName>style.visibility</p:attrName>
                                        </p:attrNameLst>
                                      </p:cBhvr>
                                      <p:to>
                                        <p:strVal val="visible"/>
                                      </p:to>
                                    </p:set>
                                    <p:anim calcmode="discrete" valueType="clr">
                                      <p:cBhvr override="childStyle">
                                        <p:cTn id="69" dur="80"/>
                                        <p:tgtEl>
                                          <p:spTgt spid="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9">
                                            <p:txEl>
                                              <p:pRg st="2" end="2"/>
                                            </p:txEl>
                                          </p:spTgt>
                                        </p:tgtEl>
                                        <p:attrNameLst>
                                          <p:attrName>fillcolor</p:attrName>
                                        </p:attrNameLst>
                                      </p:cBhvr>
                                      <p:tavLst>
                                        <p:tav tm="0">
                                          <p:val>
                                            <p:clrVal>
                                              <a:schemeClr val="accent2"/>
                                            </p:clrVal>
                                          </p:val>
                                        </p:tav>
                                        <p:tav tm="50000">
                                          <p:val>
                                            <p:clrVal>
                                              <a:schemeClr val="hlink"/>
                                            </p:clrVal>
                                          </p:val>
                                        </p:tav>
                                      </p:tavLst>
                                    </p:anim>
                                    <p:set>
                                      <p:cBhvr>
                                        <p:cTn id="71" dur="80"/>
                                        <p:tgtEl>
                                          <p:spTgt spid="9">
                                            <p:txEl>
                                              <p:pRg st="2" end="2"/>
                                            </p:txEl>
                                          </p:spTgt>
                                        </p:tgtEl>
                                        <p:attrNameLst>
                                          <p:attrName>fill.type</p:attrName>
                                        </p:attrNameLst>
                                      </p:cBhvr>
                                      <p:to>
                                        <p:strVal val="solid"/>
                                      </p:to>
                                    </p:set>
                                  </p:childTnLst>
                                </p:cTn>
                              </p:par>
                              <p:par>
                                <p:cTn id="72" presetID="27" presetClass="entr" presetSubtype="0" fill="hold" grpId="0" nodeType="withEffect">
                                  <p:stCondLst>
                                    <p:cond delay="0"/>
                                  </p:stCondLst>
                                  <p:iterate type="lt">
                                    <p:tmPct val="50000"/>
                                  </p:iterate>
                                  <p:childTnLst>
                                    <p:set>
                                      <p:cBhvr>
                                        <p:cTn id="73" dur="1" fill="hold">
                                          <p:stCondLst>
                                            <p:cond delay="0"/>
                                          </p:stCondLst>
                                        </p:cTn>
                                        <p:tgtEl>
                                          <p:spTgt spid="9">
                                            <p:txEl>
                                              <p:pRg st="3" end="3"/>
                                            </p:txEl>
                                          </p:spTgt>
                                        </p:tgtEl>
                                        <p:attrNameLst>
                                          <p:attrName>style.visibility</p:attrName>
                                        </p:attrNameLst>
                                      </p:cBhvr>
                                      <p:to>
                                        <p:strVal val="visible"/>
                                      </p:to>
                                    </p:set>
                                    <p:anim calcmode="discrete" valueType="clr">
                                      <p:cBhvr override="childStyle">
                                        <p:cTn id="74" dur="80"/>
                                        <p:tgtEl>
                                          <p:spTgt spid="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9">
                                            <p:txEl>
                                              <p:pRg st="3" end="3"/>
                                            </p:txEl>
                                          </p:spTgt>
                                        </p:tgtEl>
                                        <p:attrNameLst>
                                          <p:attrName>fillcolor</p:attrName>
                                        </p:attrNameLst>
                                      </p:cBhvr>
                                      <p:tavLst>
                                        <p:tav tm="0">
                                          <p:val>
                                            <p:clrVal>
                                              <a:schemeClr val="accent2"/>
                                            </p:clrVal>
                                          </p:val>
                                        </p:tav>
                                        <p:tav tm="50000">
                                          <p:val>
                                            <p:clrVal>
                                              <a:schemeClr val="hlink"/>
                                            </p:clrVal>
                                          </p:val>
                                        </p:tav>
                                      </p:tavLst>
                                    </p:anim>
                                    <p:set>
                                      <p:cBhvr>
                                        <p:cTn id="76" dur="80"/>
                                        <p:tgtEl>
                                          <p:spTgt spid="9">
                                            <p:txEl>
                                              <p:pRg st="3" end="3"/>
                                            </p:txEl>
                                          </p:spTgt>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27" presetClass="entr" presetSubtype="0" fill="hold" grpId="0" nodeType="clickEffect">
                                  <p:stCondLst>
                                    <p:cond delay="0"/>
                                  </p:stCondLst>
                                  <p:iterate type="lt">
                                    <p:tmPct val="50000"/>
                                  </p:iterate>
                                  <p:childTnLst>
                                    <p:set>
                                      <p:cBhvr>
                                        <p:cTn id="80" dur="1" fill="hold">
                                          <p:stCondLst>
                                            <p:cond delay="0"/>
                                          </p:stCondLst>
                                        </p:cTn>
                                        <p:tgtEl>
                                          <p:spTgt spid="9">
                                            <p:txEl>
                                              <p:pRg st="4" end="4"/>
                                            </p:txEl>
                                          </p:spTgt>
                                        </p:tgtEl>
                                        <p:attrNameLst>
                                          <p:attrName>style.visibility</p:attrName>
                                        </p:attrNameLst>
                                      </p:cBhvr>
                                      <p:to>
                                        <p:strVal val="visible"/>
                                      </p:to>
                                    </p:set>
                                    <p:anim calcmode="discrete" valueType="clr">
                                      <p:cBhvr override="childStyle">
                                        <p:cTn id="81" dur="80"/>
                                        <p:tgtEl>
                                          <p:spTgt spid="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9">
                                            <p:txEl>
                                              <p:pRg st="4" end="4"/>
                                            </p:txEl>
                                          </p:spTgt>
                                        </p:tgtEl>
                                        <p:attrNameLst>
                                          <p:attrName>fillcolor</p:attrName>
                                        </p:attrNameLst>
                                      </p:cBhvr>
                                      <p:tavLst>
                                        <p:tav tm="0">
                                          <p:val>
                                            <p:clrVal>
                                              <a:schemeClr val="accent2"/>
                                            </p:clrVal>
                                          </p:val>
                                        </p:tav>
                                        <p:tav tm="50000">
                                          <p:val>
                                            <p:clrVal>
                                              <a:schemeClr val="hlink"/>
                                            </p:clrVal>
                                          </p:val>
                                        </p:tav>
                                      </p:tavLst>
                                    </p:anim>
                                    <p:set>
                                      <p:cBhvr>
                                        <p:cTn id="83" dur="80"/>
                                        <p:tgtEl>
                                          <p:spTgt spid="9">
                                            <p:txEl>
                                              <p:pRg st="4" end="4"/>
                                            </p:txEl>
                                          </p:spTgt>
                                        </p:tgtEl>
                                        <p:attrNameLst>
                                          <p:attrName>fill.type</p:attrName>
                                        </p:attrNameLst>
                                      </p:cBhvr>
                                      <p:to>
                                        <p:strVal val="solid"/>
                                      </p:to>
                                    </p:set>
                                  </p:childTnLst>
                                </p:cTn>
                              </p:par>
                              <p:par>
                                <p:cTn id="84" presetID="27" presetClass="entr" presetSubtype="0" fill="hold" grpId="0" nodeType="withEffect">
                                  <p:stCondLst>
                                    <p:cond delay="0"/>
                                  </p:stCondLst>
                                  <p:iterate type="lt">
                                    <p:tmPct val="50000"/>
                                  </p:iterate>
                                  <p:childTnLst>
                                    <p:set>
                                      <p:cBhvr>
                                        <p:cTn id="85" dur="1" fill="hold">
                                          <p:stCondLst>
                                            <p:cond delay="0"/>
                                          </p:stCondLst>
                                        </p:cTn>
                                        <p:tgtEl>
                                          <p:spTgt spid="9">
                                            <p:txEl>
                                              <p:pRg st="5" end="5"/>
                                            </p:txEl>
                                          </p:spTgt>
                                        </p:tgtEl>
                                        <p:attrNameLst>
                                          <p:attrName>style.visibility</p:attrName>
                                        </p:attrNameLst>
                                      </p:cBhvr>
                                      <p:to>
                                        <p:strVal val="visible"/>
                                      </p:to>
                                    </p:set>
                                    <p:anim calcmode="discrete" valueType="clr">
                                      <p:cBhvr override="childStyle">
                                        <p:cTn id="86" dur="80"/>
                                        <p:tgtEl>
                                          <p:spTgt spid="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7" dur="80"/>
                                        <p:tgtEl>
                                          <p:spTgt spid="9">
                                            <p:txEl>
                                              <p:pRg st="5" end="5"/>
                                            </p:txEl>
                                          </p:spTgt>
                                        </p:tgtEl>
                                        <p:attrNameLst>
                                          <p:attrName>fillcolor</p:attrName>
                                        </p:attrNameLst>
                                      </p:cBhvr>
                                      <p:tavLst>
                                        <p:tav tm="0">
                                          <p:val>
                                            <p:clrVal>
                                              <a:schemeClr val="accent2"/>
                                            </p:clrVal>
                                          </p:val>
                                        </p:tav>
                                        <p:tav tm="50000">
                                          <p:val>
                                            <p:clrVal>
                                              <a:schemeClr val="hlink"/>
                                            </p:clrVal>
                                          </p:val>
                                        </p:tav>
                                      </p:tavLst>
                                    </p:anim>
                                    <p:set>
                                      <p:cBhvr>
                                        <p:cTn id="88" dur="80"/>
                                        <p:tgtEl>
                                          <p:spTgt spid="9">
                                            <p:txEl>
                                              <p:pRg st="5" end="5"/>
                                            </p:txEl>
                                          </p:spTgt>
                                        </p:tgtEl>
                                        <p:attrNameLst>
                                          <p:attrName>fill.type</p:attrName>
                                        </p:attrNameLst>
                                      </p:cBhvr>
                                      <p:to>
                                        <p:strVal val="solid"/>
                                      </p:to>
                                    </p:set>
                                  </p:childTnLst>
                                </p:cTn>
                              </p:par>
                              <p:par>
                                <p:cTn id="89" presetID="27" presetClass="entr" presetSubtype="0" fill="hold" grpId="0" nodeType="withEffect">
                                  <p:stCondLst>
                                    <p:cond delay="0"/>
                                  </p:stCondLst>
                                  <p:iterate type="lt">
                                    <p:tmPct val="50000"/>
                                  </p:iterate>
                                  <p:childTnLst>
                                    <p:set>
                                      <p:cBhvr>
                                        <p:cTn id="90" dur="1" fill="hold">
                                          <p:stCondLst>
                                            <p:cond delay="0"/>
                                          </p:stCondLst>
                                        </p:cTn>
                                        <p:tgtEl>
                                          <p:spTgt spid="9">
                                            <p:txEl>
                                              <p:pRg st="6" end="6"/>
                                            </p:txEl>
                                          </p:spTgt>
                                        </p:tgtEl>
                                        <p:attrNameLst>
                                          <p:attrName>style.visibility</p:attrName>
                                        </p:attrNameLst>
                                      </p:cBhvr>
                                      <p:to>
                                        <p:strVal val="visible"/>
                                      </p:to>
                                    </p:set>
                                    <p:anim calcmode="discrete" valueType="clr">
                                      <p:cBhvr override="childStyle">
                                        <p:cTn id="91" dur="80"/>
                                        <p:tgtEl>
                                          <p:spTgt spid="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2" dur="80"/>
                                        <p:tgtEl>
                                          <p:spTgt spid="9">
                                            <p:txEl>
                                              <p:pRg st="6" end="6"/>
                                            </p:txEl>
                                          </p:spTgt>
                                        </p:tgtEl>
                                        <p:attrNameLst>
                                          <p:attrName>fillcolor</p:attrName>
                                        </p:attrNameLst>
                                      </p:cBhvr>
                                      <p:tavLst>
                                        <p:tav tm="0">
                                          <p:val>
                                            <p:clrVal>
                                              <a:schemeClr val="accent2"/>
                                            </p:clrVal>
                                          </p:val>
                                        </p:tav>
                                        <p:tav tm="50000">
                                          <p:val>
                                            <p:clrVal>
                                              <a:schemeClr val="hlink"/>
                                            </p:clrVal>
                                          </p:val>
                                        </p:tav>
                                      </p:tavLst>
                                    </p:anim>
                                    <p:set>
                                      <p:cBhvr>
                                        <p:cTn id="93" dur="80"/>
                                        <p:tgtEl>
                                          <p:spTgt spid="9">
                                            <p:txEl>
                                              <p:pRg st="6" end="6"/>
                                            </p:txEl>
                                          </p:spTgt>
                                        </p:tgtEl>
                                        <p:attrNameLst>
                                          <p:attrName>fill.type</p:attrName>
                                        </p:attrNameLst>
                                      </p:cBhvr>
                                      <p:to>
                                        <p:strVal val="solid"/>
                                      </p:to>
                                    </p:set>
                                  </p:childTnLst>
                                </p:cTn>
                              </p:par>
                              <p:par>
                                <p:cTn id="94" presetID="27" presetClass="entr" presetSubtype="0" fill="hold" grpId="0" nodeType="withEffect">
                                  <p:stCondLst>
                                    <p:cond delay="0"/>
                                  </p:stCondLst>
                                  <p:iterate type="lt">
                                    <p:tmPct val="50000"/>
                                  </p:iterate>
                                  <p:childTnLst>
                                    <p:set>
                                      <p:cBhvr>
                                        <p:cTn id="95" dur="1" fill="hold">
                                          <p:stCondLst>
                                            <p:cond delay="0"/>
                                          </p:stCondLst>
                                        </p:cTn>
                                        <p:tgtEl>
                                          <p:spTgt spid="9">
                                            <p:txEl>
                                              <p:pRg st="7" end="7"/>
                                            </p:txEl>
                                          </p:spTgt>
                                        </p:tgtEl>
                                        <p:attrNameLst>
                                          <p:attrName>style.visibility</p:attrName>
                                        </p:attrNameLst>
                                      </p:cBhvr>
                                      <p:to>
                                        <p:strVal val="visible"/>
                                      </p:to>
                                    </p:set>
                                    <p:anim calcmode="discrete" valueType="clr">
                                      <p:cBhvr override="childStyle">
                                        <p:cTn id="96" dur="80"/>
                                        <p:tgtEl>
                                          <p:spTgt spid="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7" dur="80"/>
                                        <p:tgtEl>
                                          <p:spTgt spid="9">
                                            <p:txEl>
                                              <p:pRg st="7" end="7"/>
                                            </p:txEl>
                                          </p:spTgt>
                                        </p:tgtEl>
                                        <p:attrNameLst>
                                          <p:attrName>fillcolor</p:attrName>
                                        </p:attrNameLst>
                                      </p:cBhvr>
                                      <p:tavLst>
                                        <p:tav tm="0">
                                          <p:val>
                                            <p:clrVal>
                                              <a:schemeClr val="accent2"/>
                                            </p:clrVal>
                                          </p:val>
                                        </p:tav>
                                        <p:tav tm="50000">
                                          <p:val>
                                            <p:clrVal>
                                              <a:schemeClr val="hlink"/>
                                            </p:clrVal>
                                          </p:val>
                                        </p:tav>
                                      </p:tavLst>
                                    </p:anim>
                                    <p:set>
                                      <p:cBhvr>
                                        <p:cTn id="98" dur="80"/>
                                        <p:tgtEl>
                                          <p:spTgt spid="9">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90</a:t>
            </a:fld>
            <a:endParaRPr lang="de-DE"/>
          </a:p>
        </p:txBody>
      </p:sp>
      <p:pic>
        <p:nvPicPr>
          <p:cNvPr id="94210" name="Picture 2"/>
          <p:cNvPicPr>
            <a:picLocks noChangeAspect="1" noChangeArrowheads="1"/>
          </p:cNvPicPr>
          <p:nvPr/>
        </p:nvPicPr>
        <p:blipFill>
          <a:blip r:embed="rId2" cstate="print"/>
          <a:srcRect/>
          <a:stretch>
            <a:fillRect/>
          </a:stretch>
        </p:blipFill>
        <p:spPr bwMode="auto">
          <a:xfrm>
            <a:off x="3228315" y="1223963"/>
            <a:ext cx="2757874" cy="36042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91</a:t>
            </a:fld>
            <a:endParaRPr lang="de-DE"/>
          </a:p>
        </p:txBody>
      </p:sp>
      <p:pic>
        <p:nvPicPr>
          <p:cNvPr id="95234" name="Picture 2"/>
          <p:cNvPicPr>
            <a:picLocks noChangeAspect="1" noChangeArrowheads="1"/>
          </p:cNvPicPr>
          <p:nvPr/>
        </p:nvPicPr>
        <p:blipFill>
          <a:blip r:embed="rId2" cstate="print"/>
          <a:srcRect/>
          <a:stretch>
            <a:fillRect/>
          </a:stretch>
        </p:blipFill>
        <p:spPr bwMode="auto">
          <a:xfrm>
            <a:off x="1146795" y="1222761"/>
            <a:ext cx="6920135" cy="36018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92</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Client/User-Zertifikate</a:t>
            </a:r>
          </a:p>
          <a:p>
            <a:pPr lvl="2">
              <a:buFont typeface="Wingdings" pitchFamily="2" charset="2"/>
              <a:buChar char="§"/>
            </a:pPr>
            <a:r>
              <a:rPr lang="de-DE" dirty="0" smtClean="0"/>
              <a:t>Nutzbar für Server-Zertifikate (Uni-Dienste)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93</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Client/User-Zertifikate</a:t>
            </a:r>
          </a:p>
          <a:p>
            <a:pPr lvl="2">
              <a:buFont typeface="Wingdings" pitchFamily="2" charset="2"/>
              <a:buChar char="§"/>
            </a:pPr>
            <a:r>
              <a:rPr lang="de-DE" dirty="0" smtClean="0"/>
              <a:t>Nutzbar für Server-Zertifikate (Uni-Dienste)</a:t>
            </a:r>
          </a:p>
        </p:txBody>
      </p:sp>
      <p:pic>
        <p:nvPicPr>
          <p:cNvPr id="97282" name="Picture 2"/>
          <p:cNvPicPr>
            <a:picLocks noChangeAspect="1" noChangeArrowheads="1"/>
          </p:cNvPicPr>
          <p:nvPr/>
        </p:nvPicPr>
        <p:blipFill>
          <a:blip r:embed="rId2" cstate="print"/>
          <a:srcRect/>
          <a:stretch>
            <a:fillRect/>
          </a:stretch>
        </p:blipFill>
        <p:spPr bwMode="auto">
          <a:xfrm>
            <a:off x="1684759" y="1223963"/>
            <a:ext cx="5817281" cy="360566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7">
                                            <p:txEl>
                                              <p:pRg st="1" end="1"/>
                                            </p:txEl>
                                          </p:spTgt>
                                        </p:tgtEl>
                                      </p:cBhvr>
                                    </p:animEffect>
                                    <p:set>
                                      <p:cBhvr>
                                        <p:cTn id="10" dur="1" fill="hold">
                                          <p:stCondLst>
                                            <p:cond delay="499"/>
                                          </p:stCondLst>
                                        </p:cTn>
                                        <p:tgtEl>
                                          <p:spTgt spid="7">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
                                            <p:txEl>
                                              <p:pRg st="2" end="2"/>
                                            </p:txEl>
                                          </p:spTgt>
                                        </p:tgtEl>
                                      </p:cBhvr>
                                    </p:animEffect>
                                    <p:set>
                                      <p:cBhvr>
                                        <p:cTn id="13" dur="1" fill="hold">
                                          <p:stCondLst>
                                            <p:cond delay="499"/>
                                          </p:stCondLst>
                                        </p:cTn>
                                        <p:tgtEl>
                                          <p:spTgt spid="7">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7">
                                            <p:txEl>
                                              <p:pRg st="3" end="3"/>
                                            </p:txEl>
                                          </p:spTgt>
                                        </p:tgtEl>
                                      </p:cBhvr>
                                    </p:animEffect>
                                    <p:set>
                                      <p:cBhvr>
                                        <p:cTn id="16" dur="1" fill="hold">
                                          <p:stCondLst>
                                            <p:cond delay="499"/>
                                          </p:stCondLst>
                                        </p:cTn>
                                        <p:tgtEl>
                                          <p:spTgt spid="7">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7">
                                            <p:txEl>
                                              <p:pRg st="4" end="4"/>
                                            </p:txEl>
                                          </p:spTgt>
                                        </p:tgtEl>
                                      </p:cBhvr>
                                    </p:animEffect>
                                    <p:set>
                                      <p:cBhvr>
                                        <p:cTn id="19" dur="1" fill="hold">
                                          <p:stCondLst>
                                            <p:cond delay="499"/>
                                          </p:stCondLst>
                                        </p:cTn>
                                        <p:tgtEl>
                                          <p:spTgt spid="7">
                                            <p:txEl>
                                              <p:pRg st="4" end="4"/>
                                            </p:txEl>
                                          </p:spTgt>
                                        </p:tgtEl>
                                        <p:attrNameLst>
                                          <p:attrName>style.visibility</p:attrName>
                                        </p:attrNameLst>
                                      </p:cBhvr>
                                      <p:to>
                                        <p:strVal val="hidden"/>
                                      </p:to>
                                    </p:set>
                                  </p:childTnLst>
                                </p:cTn>
                              </p:par>
                              <p:par>
                                <p:cTn id="20" presetID="52" presetClass="entr" presetSubtype="0" fill="hold" nodeType="withEffect">
                                  <p:stCondLst>
                                    <p:cond delay="0"/>
                                  </p:stCondLst>
                                  <p:childTnLst>
                                    <p:set>
                                      <p:cBhvr>
                                        <p:cTn id="21" dur="1" fill="hold">
                                          <p:stCondLst>
                                            <p:cond delay="0"/>
                                          </p:stCondLst>
                                        </p:cTn>
                                        <p:tgtEl>
                                          <p:spTgt spid="97282"/>
                                        </p:tgtEl>
                                        <p:attrNameLst>
                                          <p:attrName>style.visibility</p:attrName>
                                        </p:attrNameLst>
                                      </p:cBhvr>
                                      <p:to>
                                        <p:strVal val="visible"/>
                                      </p:to>
                                    </p:set>
                                    <p:animScale>
                                      <p:cBhvr>
                                        <p:cTn id="22" dur="1000" decel="50000" fill="hold">
                                          <p:stCondLst>
                                            <p:cond delay="0"/>
                                          </p:stCondLst>
                                        </p:cTn>
                                        <p:tgtEl>
                                          <p:spTgt spid="972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7282"/>
                                        </p:tgtEl>
                                        <p:attrNameLst>
                                          <p:attrName>ppt_x</p:attrName>
                                          <p:attrName>ppt_y</p:attrName>
                                        </p:attrNameLst>
                                      </p:cBhvr>
                                    </p:animMotion>
                                    <p:animEffect transition="in" filter="fade">
                                      <p:cBhvr>
                                        <p:cTn id="24" dur="1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94</a:t>
            </a:fld>
            <a:endParaRPr lang="de-DE"/>
          </a:p>
        </p:txBody>
      </p:sp>
      <p:pic>
        <p:nvPicPr>
          <p:cNvPr id="97282" name="Picture 2"/>
          <p:cNvPicPr>
            <a:picLocks noChangeAspect="1" noChangeArrowheads="1"/>
          </p:cNvPicPr>
          <p:nvPr/>
        </p:nvPicPr>
        <p:blipFill>
          <a:blip r:embed="rId2" cstate="print"/>
          <a:srcRect/>
          <a:stretch>
            <a:fillRect/>
          </a:stretch>
        </p:blipFill>
        <p:spPr bwMode="auto">
          <a:xfrm>
            <a:off x="1684759" y="1223963"/>
            <a:ext cx="5817281" cy="3605666"/>
          </a:xfrm>
          <a:prstGeom prst="rect">
            <a:avLst/>
          </a:prstGeom>
          <a:noFill/>
          <a:ln w="9525">
            <a:noFill/>
            <a:miter lim="800000"/>
            <a:headEnd/>
            <a:tailEnd/>
          </a:ln>
        </p:spPr>
      </p:pic>
      <p:pic>
        <p:nvPicPr>
          <p:cNvPr id="98306" name="Picture 2"/>
          <p:cNvPicPr>
            <a:picLocks noChangeAspect="1" noChangeArrowheads="1"/>
          </p:cNvPicPr>
          <p:nvPr/>
        </p:nvPicPr>
        <p:blipFill>
          <a:blip r:embed="rId3" cstate="print"/>
          <a:srcRect/>
          <a:stretch>
            <a:fillRect/>
          </a:stretch>
        </p:blipFill>
        <p:spPr bwMode="auto">
          <a:xfrm>
            <a:off x="1210588" y="1217213"/>
            <a:ext cx="6791825" cy="360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8306"/>
                                        </p:tgtEl>
                                        <p:attrNameLst>
                                          <p:attrName>style.visibility</p:attrName>
                                        </p:attrNameLst>
                                      </p:cBhvr>
                                      <p:to>
                                        <p:strVal val="visible"/>
                                      </p:to>
                                    </p:set>
                                    <p:animScale>
                                      <p:cBhvr>
                                        <p:cTn id="7" dur="1000" decel="50000" fill="hold">
                                          <p:stCondLst>
                                            <p:cond delay="0"/>
                                          </p:stCondLst>
                                        </p:cTn>
                                        <p:tgtEl>
                                          <p:spTgt spid="983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8306"/>
                                        </p:tgtEl>
                                        <p:attrNameLst>
                                          <p:attrName>ppt_x</p:attrName>
                                          <p:attrName>ppt_y</p:attrName>
                                        </p:attrNameLst>
                                      </p:cBhvr>
                                    </p:animMotion>
                                    <p:animEffect transition="in" filter="fade">
                                      <p:cBhvr>
                                        <p:cTn id="9" dur="10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95</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p:txBody>
      </p:sp>
      <p:pic>
        <p:nvPicPr>
          <p:cNvPr id="9" name="Picture 2"/>
          <p:cNvPicPr>
            <a:picLocks noChangeAspect="1" noChangeArrowheads="1"/>
          </p:cNvPicPr>
          <p:nvPr/>
        </p:nvPicPr>
        <p:blipFill>
          <a:blip r:embed="rId2" cstate="print"/>
          <a:srcRect/>
          <a:stretch>
            <a:fillRect/>
          </a:stretch>
        </p:blipFill>
        <p:spPr bwMode="auto">
          <a:xfrm>
            <a:off x="1210588" y="1217213"/>
            <a:ext cx="6791825" cy="360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0" dur="500"/>
                                        <p:tgtEl>
                                          <p:spTgt spid="7">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3" dur="500"/>
                                        <p:tgtEl>
                                          <p:spTgt spid="7">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6" dur="500"/>
                                        <p:tgtEl>
                                          <p:spTgt spid="7">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randombar(horizontal)">
                                      <p:cBhvr>
                                        <p:cTn id="19" dur="500"/>
                                        <p:tgtEl>
                                          <p:spTgt spid="7">
                                            <p:txEl>
                                              <p:pRg st="4" end="4"/>
                                            </p:txEl>
                                          </p:spTgt>
                                        </p:tgtEl>
                                      </p:cBhvr>
                                    </p:animEffect>
                                  </p:childTnLst>
                                </p:cTn>
                              </p:par>
                              <p:par>
                                <p:cTn id="20" presetID="2" presetClass="exit" presetSubtype="4" fill="hold" nodeType="withEffect">
                                  <p:stCondLst>
                                    <p:cond delay="0"/>
                                  </p:stCondLst>
                                  <p:childTnLst>
                                    <p:anim calcmode="lin" valueType="num">
                                      <p:cBhvr additive="base">
                                        <p:cTn id="21" dur="500"/>
                                        <p:tgtEl>
                                          <p:spTgt spid="9"/>
                                        </p:tgtEl>
                                        <p:attrNameLst>
                                          <p:attrName>ppt_x</p:attrName>
                                        </p:attrNameLst>
                                      </p:cBhvr>
                                      <p:tavLst>
                                        <p:tav tm="0">
                                          <p:val>
                                            <p:strVal val="ppt_x"/>
                                          </p:val>
                                        </p:tav>
                                        <p:tav tm="100000">
                                          <p:val>
                                            <p:strVal val="ppt_x"/>
                                          </p:val>
                                        </p:tav>
                                      </p:tavLst>
                                    </p:anim>
                                    <p:anim calcmode="lin" valueType="num">
                                      <p:cBhvr additive="base">
                                        <p:cTn id="22" dur="500"/>
                                        <p:tgtEl>
                                          <p:spTgt spid="9"/>
                                        </p:tgtEl>
                                        <p:attrNameLst>
                                          <p:attrName>ppt_y</p:attrName>
                                        </p:attrNameLst>
                                      </p:cBhvr>
                                      <p:tavLst>
                                        <p:tav tm="0">
                                          <p:val>
                                            <p:strVal val="ppt_y"/>
                                          </p:val>
                                        </p:tav>
                                        <p:tav tm="100000">
                                          <p:val>
                                            <p:strVal val="1+ppt_h/2"/>
                                          </p:val>
                                        </p:tav>
                                      </p:tavLst>
                                    </p:anim>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96</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pic>
        <p:nvPicPr>
          <p:cNvPr id="96258" name="Picture 2" hidden="1"/>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6258"/>
                                        </p:tgtEl>
                                        <p:attrNameLst>
                                          <p:attrName>style.visibility</p:attrName>
                                        </p:attrNameLst>
                                      </p:cBhvr>
                                      <p:to>
                                        <p:strVal val="visible"/>
                                      </p:to>
                                    </p:set>
                                    <p:animScale>
                                      <p:cBhvr>
                                        <p:cTn id="7"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6258"/>
                                        </p:tgtEl>
                                        <p:attrNameLst>
                                          <p:attrName>ppt_x</p:attrName>
                                          <p:attrName>ppt_y</p:attrName>
                                        </p:attrNameLst>
                                      </p:cBhvr>
                                    </p:animMotion>
                                    <p:animEffect transition="in" filter="fade">
                                      <p:cBhvr>
                                        <p:cTn id="9" dur="1000"/>
                                        <p:tgtEl>
                                          <p:spTgt spid="96258"/>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 calcmode="lin" valueType="num">
                                      <p:cBhvr additive="base">
                                        <p:cTn id="12"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 calcmode="lin" valueType="num">
                                      <p:cBhvr additive="base">
                                        <p:cTn id="1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 calcmode="lin" valueType="num">
                                      <p:cBhvr additive="base">
                                        <p:cTn id="24"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97</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sp>
        <p:nvSpPr>
          <p:cNvPr id="8" name="Rechteck 7"/>
          <p:cNvSpPr/>
          <p:nvPr/>
        </p:nvSpPr>
        <p:spPr>
          <a:xfrm rot="2257521">
            <a:off x="3496061" y="3588345"/>
            <a:ext cx="1935979" cy="646331"/>
          </a:xfrm>
          <a:prstGeom prst="rect">
            <a:avLst/>
          </a:prstGeom>
          <a:solidFill>
            <a:srgbClr val="FAFAF9"/>
          </a:solid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Läuft nur</a:t>
            </a:r>
            <a:br>
              <a:rPr lang="de-DE" b="1" cap="all" spc="0" dirty="0" smtClean="0">
                <a:ln w="0"/>
                <a:solidFill>
                  <a:srgbClr val="FF0000"/>
                </a:solidFill>
                <a:effectLst>
                  <a:reflection blurRad="12700" stA="50000" endPos="50000" dist="5000" dir="5400000" sy="-100000" rotWithShape="0"/>
                </a:effectLst>
              </a:rPr>
            </a:br>
            <a:r>
              <a:rPr lang="de-DE" b="1" cap="all" spc="0" dirty="0" smtClean="0">
                <a:ln w="0"/>
                <a:solidFill>
                  <a:srgbClr val="FF0000"/>
                </a:solidFill>
                <a:effectLst>
                  <a:reflection blurRad="12700" stA="50000" endPos="50000" dist="5000" dir="5400000" sy="-100000" rotWithShape="0"/>
                </a:effectLst>
              </a:rPr>
              <a:t>unter Windows</a:t>
            </a:r>
            <a:endParaRPr lang="de-DE" b="1" cap="all" spc="0" dirty="0">
              <a:ln w="0"/>
              <a:solidFill>
                <a:srgbClr val="FF0000"/>
              </a:solidFill>
              <a:effectLst>
                <a:reflection blurRad="12700" stA="50000" endPos="50000" dist="5000" dir="5400000" sy="-100000" rotWithShape="0"/>
              </a:effectLst>
            </a:endParaRPr>
          </a:p>
        </p:txBody>
      </p:sp>
      <p:pic>
        <p:nvPicPr>
          <p:cNvPr id="96258" name="Picture 2" hidden="1"/>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6258"/>
                                        </p:tgtEl>
                                        <p:attrNameLst>
                                          <p:attrName>style.visibility</p:attrName>
                                        </p:attrNameLst>
                                      </p:cBhvr>
                                      <p:to>
                                        <p:strVal val="visible"/>
                                      </p:to>
                                    </p:set>
                                    <p:animScale>
                                      <p:cBhvr>
                                        <p:cTn id="7"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6258"/>
                                        </p:tgtEl>
                                        <p:attrNameLst>
                                          <p:attrName>ppt_x</p:attrName>
                                          <p:attrName>ppt_y</p:attrName>
                                        </p:attrNameLst>
                                      </p:cBhvr>
                                    </p:animMotion>
                                    <p:animEffect transition="in" filter="fade">
                                      <p:cBhvr>
                                        <p:cTn id="9" dur="1000"/>
                                        <p:tgtEl>
                                          <p:spTgt spid="96258"/>
                                        </p:tgtEl>
                                      </p:cBhvr>
                                    </p:animEffect>
                                  </p:childTnLst>
                                </p:cTn>
                              </p:par>
                              <p:par>
                                <p:cTn id="10" presetID="18" presetClass="entr" presetSubtype="12"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smtClean="0"/>
              <a:t> (S/MIME)</a:t>
            </a:r>
            <a:endParaRPr lang="de-DE" dirty="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98</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sp>
        <p:nvSpPr>
          <p:cNvPr id="8" name="Rechteck 7"/>
          <p:cNvSpPr/>
          <p:nvPr/>
        </p:nvSpPr>
        <p:spPr>
          <a:xfrm rot="2257521">
            <a:off x="3496061" y="3588345"/>
            <a:ext cx="1935979" cy="646331"/>
          </a:xfrm>
          <a:prstGeom prst="rect">
            <a:avLst/>
          </a:prstGeom>
          <a:solidFill>
            <a:srgbClr val="FAFAF9"/>
          </a:solid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Läuft nur</a:t>
            </a:r>
            <a:br>
              <a:rPr lang="de-DE" b="1" cap="all" spc="0" dirty="0" smtClean="0">
                <a:ln w="0"/>
                <a:solidFill>
                  <a:srgbClr val="FF0000"/>
                </a:solidFill>
                <a:effectLst>
                  <a:reflection blurRad="12700" stA="50000" endPos="50000" dist="5000" dir="5400000" sy="-100000" rotWithShape="0"/>
                </a:effectLst>
              </a:rPr>
            </a:br>
            <a:r>
              <a:rPr lang="de-DE" b="1" cap="all" spc="0" dirty="0" smtClean="0">
                <a:ln w="0"/>
                <a:solidFill>
                  <a:srgbClr val="FF0000"/>
                </a:solidFill>
                <a:effectLst>
                  <a:reflection blurRad="12700" stA="50000" endPos="50000" dist="5000" dir="5400000" sy="-100000" rotWithShape="0"/>
                </a:effectLst>
              </a:rPr>
              <a:t>unter Windows</a:t>
            </a:r>
            <a:endParaRPr lang="de-DE" b="1" cap="all" spc="0" dirty="0">
              <a:ln w="0"/>
              <a:solidFill>
                <a:srgbClr val="FF0000"/>
              </a:solidFill>
              <a:effectLst>
                <a:reflection blurRad="12700" stA="50000" endPos="50000" dist="5000" dir="5400000" sy="-100000" rotWithShape="0"/>
              </a:effectLst>
            </a:endParaRPr>
          </a:p>
        </p:txBody>
      </p:sp>
      <p:pic>
        <p:nvPicPr>
          <p:cNvPr id="96258" name="Picture 2"/>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7">
                                            <p:txEl>
                                              <p:pRg st="1" end="1"/>
                                            </p:txEl>
                                          </p:spTgt>
                                        </p:tgtEl>
                                      </p:cBhvr>
                                    </p:animEffect>
                                    <p:set>
                                      <p:cBhvr>
                                        <p:cTn id="10" dur="1" fill="hold">
                                          <p:stCondLst>
                                            <p:cond delay="499"/>
                                          </p:stCondLst>
                                        </p:cTn>
                                        <p:tgtEl>
                                          <p:spTgt spid="7">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
                                            <p:txEl>
                                              <p:pRg st="2" end="2"/>
                                            </p:txEl>
                                          </p:spTgt>
                                        </p:tgtEl>
                                      </p:cBhvr>
                                    </p:animEffect>
                                    <p:set>
                                      <p:cBhvr>
                                        <p:cTn id="13" dur="1" fill="hold">
                                          <p:stCondLst>
                                            <p:cond delay="499"/>
                                          </p:stCondLst>
                                        </p:cTn>
                                        <p:tgtEl>
                                          <p:spTgt spid="7">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7">
                                            <p:txEl>
                                              <p:pRg st="3" end="3"/>
                                            </p:txEl>
                                          </p:spTgt>
                                        </p:tgtEl>
                                      </p:cBhvr>
                                    </p:animEffect>
                                    <p:set>
                                      <p:cBhvr>
                                        <p:cTn id="16" dur="1" fill="hold">
                                          <p:stCondLst>
                                            <p:cond delay="499"/>
                                          </p:stCondLst>
                                        </p:cTn>
                                        <p:tgtEl>
                                          <p:spTgt spid="7">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7">
                                            <p:txEl>
                                              <p:pRg st="4" end="4"/>
                                            </p:txEl>
                                          </p:spTgt>
                                        </p:tgtEl>
                                      </p:cBhvr>
                                    </p:animEffect>
                                    <p:set>
                                      <p:cBhvr>
                                        <p:cTn id="19" dur="1" fill="hold">
                                          <p:stCondLst>
                                            <p:cond delay="499"/>
                                          </p:stCondLst>
                                        </p:cTn>
                                        <p:tgtEl>
                                          <p:spTgt spid="7">
                                            <p:txEl>
                                              <p:pRg st="4" end="4"/>
                                            </p:txEl>
                                          </p:spTgt>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7">
                                            <p:txEl>
                                              <p:pRg st="5" end="5"/>
                                            </p:txEl>
                                          </p:spTgt>
                                        </p:tgtEl>
                                      </p:cBhvr>
                                    </p:animEffect>
                                    <p:set>
                                      <p:cBhvr>
                                        <p:cTn id="22" dur="1" fill="hold">
                                          <p:stCondLst>
                                            <p:cond delay="499"/>
                                          </p:stCondLst>
                                        </p:cTn>
                                        <p:tgtEl>
                                          <p:spTgt spid="7">
                                            <p:txEl>
                                              <p:pRg st="5" end="5"/>
                                            </p:txEl>
                                          </p:spTgt>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7">
                                            <p:txEl>
                                              <p:pRg st="6" end="6"/>
                                            </p:txEl>
                                          </p:spTgt>
                                        </p:tgtEl>
                                      </p:cBhvr>
                                    </p:animEffect>
                                    <p:set>
                                      <p:cBhvr>
                                        <p:cTn id="25" dur="1" fill="hold">
                                          <p:stCondLst>
                                            <p:cond delay="499"/>
                                          </p:stCondLst>
                                        </p:cTn>
                                        <p:tgtEl>
                                          <p:spTgt spid="7">
                                            <p:txEl>
                                              <p:pRg st="6" end="6"/>
                                            </p:txEl>
                                          </p:spTgt>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7">
                                            <p:txEl>
                                              <p:pRg st="7" end="7"/>
                                            </p:txEl>
                                          </p:spTgt>
                                        </p:tgtEl>
                                      </p:cBhvr>
                                    </p:animEffect>
                                    <p:set>
                                      <p:cBhvr>
                                        <p:cTn id="28" dur="1" fill="hold">
                                          <p:stCondLst>
                                            <p:cond delay="499"/>
                                          </p:stCondLst>
                                        </p:cTn>
                                        <p:tgtEl>
                                          <p:spTgt spid="7">
                                            <p:txEl>
                                              <p:pRg st="7" end="7"/>
                                            </p:txEl>
                                          </p:spTgt>
                                        </p:tgtEl>
                                        <p:attrNameLst>
                                          <p:attrName>style.visibility</p:attrName>
                                        </p:attrNameLst>
                                      </p:cBhvr>
                                      <p:to>
                                        <p:strVal val="hidden"/>
                                      </p:to>
                                    </p:set>
                                  </p:childTnLst>
                                </p:cTn>
                              </p:par>
                              <p:par>
                                <p:cTn id="29" presetID="52" presetClass="entr" presetSubtype="0" fill="hold" nodeType="withEffect">
                                  <p:stCondLst>
                                    <p:cond delay="0"/>
                                  </p:stCondLst>
                                  <p:childTnLst>
                                    <p:set>
                                      <p:cBhvr>
                                        <p:cTn id="30" dur="1" fill="hold">
                                          <p:stCondLst>
                                            <p:cond delay="0"/>
                                          </p:stCondLst>
                                        </p:cTn>
                                        <p:tgtEl>
                                          <p:spTgt spid="96258"/>
                                        </p:tgtEl>
                                        <p:attrNameLst>
                                          <p:attrName>style.visibility</p:attrName>
                                        </p:attrNameLst>
                                      </p:cBhvr>
                                      <p:to>
                                        <p:strVal val="visible"/>
                                      </p:to>
                                    </p:set>
                                    <p:animScale>
                                      <p:cBhvr>
                                        <p:cTn id="31"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6258"/>
                                        </p:tgtEl>
                                        <p:attrNameLst>
                                          <p:attrName>ppt_x</p:attrName>
                                          <p:attrName>ppt_y</p:attrName>
                                        </p:attrNameLst>
                                      </p:cBhvr>
                                    </p:animMotion>
                                    <p:animEffect transition="in" filter="fade">
                                      <p:cBhvr>
                                        <p:cTn id="33" dur="1000"/>
                                        <p:tgtEl>
                                          <p:spTgt spid="9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p:txBody>
      </p:sp>
      <p:sp>
        <p:nvSpPr>
          <p:cNvPr id="4" name="Datumsplatzhalter 3"/>
          <p:cNvSpPr>
            <a:spLocks noGrp="1"/>
          </p:cNvSpPr>
          <p:nvPr>
            <p:ph type="dt" sz="half" idx="10"/>
          </p:nvPr>
        </p:nvSpPr>
        <p:spPr/>
        <p:txBody>
          <a:bodyPr/>
          <a:lstStyle/>
          <a:p>
            <a:r>
              <a:rPr lang="de-DE" smtClean="0"/>
              <a:t>24. April / 8. Mai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99</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4" presetClass="entr" presetSubtype="0" fill="hold" nodeType="clickEffect">
                                  <p:stCondLst>
                                    <p:cond delay="0"/>
                                  </p:stCondLst>
                                  <p:childTnLst>
                                    <p:set>
                                      <p:cBhvr>
                                        <p:cTn id="30" dur="1" fill="hold">
                                          <p:stCondLst>
                                            <p:cond delay="0"/>
                                          </p:stCondLst>
                                        </p:cTn>
                                        <p:tgtEl>
                                          <p:spTgt spid="99331"/>
                                        </p:tgtEl>
                                        <p:attrNameLst>
                                          <p:attrName>style.visibility</p:attrName>
                                        </p:attrNameLst>
                                      </p:cBhvr>
                                      <p:to>
                                        <p:strVal val="visible"/>
                                      </p:to>
                                    </p:set>
                                    <p:anim from="(-#ppt_w/2)" to="(#ppt_x)" calcmode="lin" valueType="num">
                                      <p:cBhvr>
                                        <p:cTn id="31" dur="600" fill="hold">
                                          <p:stCondLst>
                                            <p:cond delay="0"/>
                                          </p:stCondLst>
                                        </p:cTn>
                                        <p:tgtEl>
                                          <p:spTgt spid="99331"/>
                                        </p:tgtEl>
                                        <p:attrNameLst>
                                          <p:attrName>ppt_x</p:attrName>
                                        </p:attrNameLst>
                                      </p:cBhvr>
                                    </p:anim>
                                    <p:anim from="0" to="-1.0" calcmode="lin" valueType="num">
                                      <p:cBhvr>
                                        <p:cTn id="32" dur="200" decel="50000" autoRev="1" fill="hold">
                                          <p:stCondLst>
                                            <p:cond delay="600"/>
                                          </p:stCondLst>
                                        </p:cTn>
                                        <p:tgtEl>
                                          <p:spTgt spid="99331"/>
                                        </p:tgtEl>
                                        <p:attrNameLst>
                                          <p:attrName>xshear</p:attrName>
                                        </p:attrNameLst>
                                      </p:cBhvr>
                                    </p:anim>
                                    <p:animScale>
                                      <p:cBhvr>
                                        <p:cTn id="33" dur="200" decel="100000" autoRev="1" fill="hold">
                                          <p:stCondLst>
                                            <p:cond delay="600"/>
                                          </p:stCondLst>
                                        </p:cTn>
                                        <p:tgtEl>
                                          <p:spTgt spid="99331"/>
                                        </p:tgtEl>
                                      </p:cBhvr>
                                      <p:from x="100000" y="100000"/>
                                      <p:to x="80000" y="100000"/>
                                    </p:animScale>
                                    <p:anim by="(#ppt_h/3+#ppt_w*0.1)" calcmode="lin" valueType="num">
                                      <p:cBhvr additive="sum">
                                        <p:cTn id="34" dur="200" decel="100000" autoRev="1" fill="hold">
                                          <p:stCondLst>
                                            <p:cond delay="600"/>
                                          </p:stCondLst>
                                        </p:cTn>
                                        <p:tgtEl>
                                          <p:spTgt spid="99331"/>
                                        </p:tgtEl>
                                        <p:attrNameLst>
                                          <p:attrName>ppt_x</p:attrName>
                                        </p:attrNameLst>
                                      </p:cBhvr>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lides-official">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F8DE83"/>
      </a:accent6>
      <a:hlink>
        <a:srgbClr val="79BAF8"/>
      </a:hlink>
      <a:folHlink>
        <a:srgbClr val="6C6C62"/>
      </a:folHlink>
    </a:clrScheme>
    <a:fontScheme name="Uni-Bonn">
      <a:majorFont>
        <a:latin typeface="Exo 2"/>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1400" dirty="0" err="1"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spcAft>
            <a:spcPts val="420"/>
          </a:spcAft>
          <a:buFont typeface="Calibri" panose="020F0502020204030204" pitchFamily="34" charset="0"/>
          <a:buChar char="−"/>
          <a:defRPr sz="1400" dirty="0" err="1" smtClean="0">
            <a:solidFill>
              <a:schemeClr val="accent2"/>
            </a:solidFill>
          </a:defRPr>
        </a:defPPr>
      </a:lstStyle>
    </a:txDef>
  </a:objectDefaults>
  <a:extraClrSchemeLst/>
</a:theme>
</file>

<file path=ppt/theme/theme2.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slides-official</Template>
  <TotalTime>0</TotalTime>
  <Words>6291</Words>
  <Application>Microsoft Office PowerPoint</Application>
  <PresentationFormat>Benutzerdefiniert</PresentationFormat>
  <Paragraphs>1302</Paragraphs>
  <Slides>111</Slides>
  <Notes>2</Notes>
  <HiddenSlides>3</HiddenSlides>
  <MMClips>0</MMClips>
  <ScaleCrop>false</ScaleCrop>
  <HeadingPairs>
    <vt:vector size="4" baseType="variant">
      <vt:variant>
        <vt:lpstr>Design</vt:lpstr>
      </vt:variant>
      <vt:variant>
        <vt:i4>1</vt:i4>
      </vt:variant>
      <vt:variant>
        <vt:lpstr>Folientitel</vt:lpstr>
      </vt:variant>
      <vt:variant>
        <vt:i4>111</vt:i4>
      </vt:variant>
    </vt:vector>
  </HeadingPairs>
  <TitlesOfParts>
    <vt:vector size="112" baseType="lpstr">
      <vt:lpstr>slides-official</vt:lpstr>
      <vt:lpstr>Vorlesung Netzwerksicherheit</vt:lpstr>
      <vt:lpstr>Public-Key-Cryptography</vt:lpstr>
      <vt:lpstr>Netzwerk-Crypto</vt:lpstr>
      <vt:lpstr>Public-Key-Cryptography</vt:lpstr>
      <vt:lpstr>Public-Key-Cryptography</vt:lpstr>
      <vt:lpstr>Public-Key-Cryptography</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TLS Handshake Protocol</vt:lpstr>
      <vt:lpstr>TLS Handshake Protocol</vt:lpstr>
      <vt:lpstr>SSL (TLS) Handshake Protocol</vt:lpstr>
      <vt:lpstr>SSL (TLS) Handshake Protocol</vt:lpstr>
      <vt:lpstr>SSL (TLS) Handshake Protocol</vt:lpstr>
      <vt:lpstr>X509v3 (ISO/IEC 9594-8)</vt:lpstr>
      <vt:lpstr>TLS Record Protocol</vt:lpstr>
      <vt:lpstr>Crypto-Standards</vt:lpstr>
      <vt:lpstr>Public-Key-Cryptography-Standards</vt:lpstr>
      <vt:lpstr>Public-Key-Cryptography-Standards</vt:lpstr>
      <vt:lpstr>Public-Key-Cryptography-Standards</vt:lpstr>
      <vt:lpstr>PKCS#1 – RSA public key cryptography</vt:lpstr>
      <vt:lpstr>PKCS#1 – RSA public key cryptography</vt:lpstr>
      <vt:lpstr>PKCS#1 – RSA public key cryptography</vt:lpstr>
      <vt:lpstr>PKCS#1 – verwendet ASN.1</vt:lpstr>
      <vt:lpstr>Abstract Syntax Notation One (ASN1)</vt:lpstr>
      <vt:lpstr>Abstract Syntax Notation One (ASN1)</vt:lpstr>
      <vt:lpstr>Abstract Syntax Notation One (ASN1)</vt:lpstr>
      <vt:lpstr>Abstract Syntax Notation One (ASN1)</vt:lpstr>
      <vt:lpstr>Abstract Syntax Notation One (ASN1)</vt:lpstr>
      <vt:lpstr>RSA Private Key</vt:lpstr>
      <vt:lpstr>RSA Private Key</vt:lpstr>
      <vt:lpstr>RSA Private Key</vt:lpstr>
      <vt:lpstr>RSA Private Key</vt:lpstr>
      <vt:lpstr>RSA Private Key</vt:lpstr>
      <vt:lpstr>RSA Private Key</vt:lpstr>
      <vt:lpstr>RSA Private Key</vt:lpstr>
      <vt:lpstr>RSA Private Key – ASN1</vt:lpstr>
      <vt:lpstr>RSA Private Key – ASN1</vt:lpstr>
      <vt:lpstr>PKCS#1 - RSA public key cryptographY</vt:lpstr>
      <vt:lpstr>PKCS#3 – Diffie-Hellman Key Exchange</vt:lpstr>
      <vt:lpstr>PKCS#5 – Password based Crypto. Spec.</vt:lpstr>
      <vt:lpstr>PKCS#5 – Password based Crypto. Spec.</vt:lpstr>
      <vt:lpstr>PKCS#5 – Password based Crypto. Spec.</vt:lpstr>
      <vt:lpstr>PKCS#5 – Password based Crypto. Spec.</vt:lpstr>
      <vt:lpstr>PKCS#5 – Password based Crypto. Spec.</vt:lpstr>
      <vt:lpstr>PKCS#5 – Password based Crypto. Spec.</vt:lpstr>
      <vt:lpstr>PKCS#6 – Extended Certificate Syntax</vt:lpstr>
      <vt:lpstr>PKCS#7 – Cryptographic message syntax</vt:lpstr>
      <vt:lpstr>PKCS#7 – Cryptographic message syntax</vt:lpstr>
      <vt:lpstr>PKCS#8 – Private key information syntax</vt:lpstr>
      <vt:lpstr>PKCS#8 – Private key information syntax</vt:lpstr>
      <vt:lpstr>PKCS#8 – Private key information syntax</vt:lpstr>
      <vt:lpstr>PKCS#8 – Private key information syntax</vt:lpstr>
      <vt:lpstr>PKCS#8 – Private key information syntax</vt:lpstr>
      <vt:lpstr>Ende</vt:lpstr>
      <vt:lpstr>Bevor es weiter geht…</vt:lpstr>
      <vt:lpstr>PKCS#9 - Selected attribute types</vt:lpstr>
      <vt:lpstr>PKCS#9 - Selected attribute types</vt:lpstr>
      <vt:lpstr>PKCS#10 – Certification request standard</vt:lpstr>
      <vt:lpstr>PKCS#10 – Certification request standard</vt:lpstr>
      <vt:lpstr>PKCS#11 – Crypto token interface (cryptoki)</vt:lpstr>
      <vt:lpstr>PKCS#11 – Crypto token interface (cryptoki)</vt:lpstr>
      <vt:lpstr>PKCS#12 – Personal information exchange syntax</vt:lpstr>
      <vt:lpstr>PKCS#12 – Personal information exchange syntax</vt:lpstr>
      <vt:lpstr>PKCS#12 – Personal information exchange syntax</vt:lpstr>
      <vt:lpstr>PKCS#12 – Personal information exchange syntax</vt:lpstr>
      <vt:lpstr>PKCS#12 – Personal information exchange syntax</vt:lpstr>
      <vt:lpstr>PKCS#13 – Elliptic curve cryptography</vt:lpstr>
      <vt:lpstr>PKCS#13 – Elliptic curve cryptography</vt:lpstr>
      <vt:lpstr>PKCS#14 – Pseudo random number generation</vt:lpstr>
      <vt:lpstr>PKCS#15 – Cryptographic token information format     PKCS#15 – Cryptographic token information format</vt:lpstr>
      <vt:lpstr>PKCS#15 – Cryptographic token information format     PKCS#15 – Cryptographic token information format</vt:lpstr>
      <vt:lpstr>PKCS#15 – Cryptographic token information format     PKCS#15 – Cryptographic token information format</vt:lpstr>
      <vt:lpstr>PKCS - Zusammenfassung</vt:lpstr>
      <vt:lpstr>PKCS - Zusammenfassung</vt:lpstr>
      <vt:lpstr>PKCS - Zusammenfassung</vt:lpstr>
      <vt:lpstr>PKCS - Zusammenfassung</vt:lpstr>
      <vt:lpstr>PKCS - Zusammenfassung</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GnuPG</vt:lpstr>
      <vt:lpstr>GnuPG</vt:lpstr>
      <vt:lpstr>GnuPG</vt:lpstr>
      <vt:lpstr>GnuPG</vt:lpstr>
      <vt:lpstr>GnuPG</vt:lpstr>
      <vt:lpstr>GnuPG</vt:lpstr>
      <vt:lpstr>Ende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Netzwerksicherheit</dc:title>
  <dc:creator>Wuebbeling</dc:creator>
  <cp:lastModifiedBy>Wuebbeling</cp:lastModifiedBy>
  <cp:revision>1631</cp:revision>
  <dcterms:created xsi:type="dcterms:W3CDTF">2020-04-14T23:48:21Z</dcterms:created>
  <dcterms:modified xsi:type="dcterms:W3CDTF">2023-05-10T14:43:36Z</dcterms:modified>
</cp:coreProperties>
</file>